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5143500" type="screen16x9"/>
  <p:notesSz cx="9144000" cy="51435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730" y="8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4285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63550" y="1772456"/>
            <a:ext cx="7078174" cy="8811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737373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737373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4285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4285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1794599"/>
            <a:ext cx="9144000" cy="3348990"/>
          </a:xfrm>
          <a:custGeom>
            <a:avLst/>
            <a:gdLst/>
            <a:ahLst/>
            <a:cxnLst/>
            <a:rect l="l" t="t" r="r" b="b"/>
            <a:pathLst>
              <a:path w="9144000" h="3348990">
                <a:moveTo>
                  <a:pt x="0" y="3348899"/>
                </a:moveTo>
                <a:lnTo>
                  <a:pt x="9143999" y="3348899"/>
                </a:lnTo>
                <a:lnTo>
                  <a:pt x="9143999" y="0"/>
                </a:lnTo>
                <a:lnTo>
                  <a:pt x="0" y="0"/>
                </a:lnTo>
                <a:lnTo>
                  <a:pt x="0" y="3348899"/>
                </a:lnTo>
                <a:close/>
              </a:path>
            </a:pathLst>
          </a:custGeom>
          <a:solidFill>
            <a:srgbClr val="FAF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1685999"/>
            <a:ext cx="9143999" cy="1085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44925" y="420194"/>
            <a:ext cx="7877175" cy="9988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45599" y="1683921"/>
            <a:ext cx="7900034" cy="33172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737373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mailto:no_reply@example.com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xample.com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.alfanetz.de/index.php/apps/files/?dir=/KLR-164/Projektarbeit%20-%20Gruppe%2002/02%20ERM&amp;openfile=8747298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246399" y="4245874"/>
            <a:ext cx="897890" cy="897890"/>
            <a:chOff x="8246399" y="4245874"/>
            <a:chExt cx="897890" cy="897890"/>
          </a:xfrm>
        </p:grpSpPr>
        <p:sp>
          <p:nvSpPr>
            <p:cNvPr id="3" name="object 3"/>
            <p:cNvSpPr/>
            <p:nvPr/>
          </p:nvSpPr>
          <p:spPr>
            <a:xfrm>
              <a:off x="8246399" y="4245924"/>
              <a:ext cx="897890" cy="897890"/>
            </a:xfrm>
            <a:custGeom>
              <a:avLst/>
              <a:gdLst/>
              <a:ahLst/>
              <a:cxnLst/>
              <a:rect l="l" t="t" r="r" b="b"/>
              <a:pathLst>
                <a:path w="897890" h="897889">
                  <a:moveTo>
                    <a:pt x="897599" y="897599"/>
                  </a:moveTo>
                  <a:lnTo>
                    <a:pt x="0" y="897599"/>
                  </a:lnTo>
                  <a:lnTo>
                    <a:pt x="897599" y="0"/>
                  </a:lnTo>
                  <a:lnTo>
                    <a:pt x="897599" y="8975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246399" y="4245874"/>
              <a:ext cx="897890" cy="897890"/>
            </a:xfrm>
            <a:custGeom>
              <a:avLst/>
              <a:gdLst/>
              <a:ahLst/>
              <a:cxnLst/>
              <a:rect l="l" t="t" r="r" b="b"/>
              <a:pathLst>
                <a:path w="897890" h="897889">
                  <a:moveTo>
                    <a:pt x="897599" y="897599"/>
                  </a:moveTo>
                  <a:lnTo>
                    <a:pt x="0" y="897599"/>
                  </a:lnTo>
                  <a:lnTo>
                    <a:pt x="0" y="149602"/>
                  </a:lnTo>
                  <a:lnTo>
                    <a:pt x="11387" y="92352"/>
                  </a:lnTo>
                  <a:lnTo>
                    <a:pt x="43817" y="43817"/>
                  </a:lnTo>
                  <a:lnTo>
                    <a:pt x="92352" y="11387"/>
                  </a:lnTo>
                  <a:lnTo>
                    <a:pt x="149602" y="0"/>
                  </a:lnTo>
                  <a:lnTo>
                    <a:pt x="897599" y="0"/>
                  </a:lnTo>
                  <a:lnTo>
                    <a:pt x="897599" y="897599"/>
                  </a:lnTo>
                  <a:close/>
                </a:path>
              </a:pathLst>
            </a:custGeom>
            <a:solidFill>
              <a:srgbClr val="FFFFFF">
                <a:alpha val="6807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688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125" dirty="0"/>
              <a:t>Projektarbeit</a:t>
            </a:r>
            <a:endParaRPr sz="4800"/>
          </a:p>
        </p:txBody>
      </p:sp>
      <p:sp>
        <p:nvSpPr>
          <p:cNvPr id="6" name="object 6"/>
          <p:cNvSpPr txBox="1"/>
          <p:nvPr/>
        </p:nvSpPr>
        <p:spPr>
          <a:xfrm>
            <a:off x="463550" y="3008459"/>
            <a:ext cx="1633855" cy="12941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Arial"/>
                <a:cs typeface="Arial"/>
              </a:rPr>
              <a:t>Schütze,</a:t>
            </a:r>
            <a:r>
              <a:rPr sz="12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FFFFFF"/>
                </a:solidFill>
                <a:latin typeface="Arial"/>
                <a:cs typeface="Arial"/>
              </a:rPr>
              <a:t>Hans-</a:t>
            </a:r>
            <a:r>
              <a:rPr sz="1200" spc="-10" dirty="0">
                <a:solidFill>
                  <a:srgbClr val="FFFFFF"/>
                </a:solidFill>
                <a:latin typeface="Arial"/>
                <a:cs typeface="Arial"/>
              </a:rPr>
              <a:t>Joachim</a:t>
            </a:r>
            <a:endParaRPr sz="1200">
              <a:latin typeface="Arial"/>
              <a:cs typeface="Arial"/>
            </a:endParaRPr>
          </a:p>
          <a:p>
            <a:pPr marL="12700" marR="588645">
              <a:lnSpc>
                <a:spcPct val="197900"/>
              </a:lnSpc>
            </a:pPr>
            <a:r>
              <a:rPr sz="1200" dirty="0">
                <a:solidFill>
                  <a:srgbClr val="FFFFFF"/>
                </a:solidFill>
                <a:latin typeface="Arial"/>
                <a:cs typeface="Arial"/>
              </a:rPr>
              <a:t>Chang,</a:t>
            </a:r>
            <a:r>
              <a:rPr sz="12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"/>
                <a:cs typeface="Arial"/>
              </a:rPr>
              <a:t>Yinshui Lvov,</a:t>
            </a:r>
            <a:r>
              <a:rPr sz="1200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"/>
                <a:cs typeface="Arial"/>
              </a:rPr>
              <a:t>Phillip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200" dirty="0">
                <a:solidFill>
                  <a:srgbClr val="FFFFFF"/>
                </a:solidFill>
                <a:latin typeface="Arial"/>
                <a:cs typeface="Arial"/>
              </a:rPr>
              <a:t>Nzwessa,</a:t>
            </a:r>
            <a:r>
              <a:rPr sz="12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Arial"/>
                <a:cs typeface="Arial"/>
              </a:rPr>
              <a:t>Constantin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3829"/>
              </a:lnSpc>
              <a:spcBef>
                <a:spcPts val="204"/>
              </a:spcBef>
            </a:pPr>
            <a:r>
              <a:rPr spc="-65" dirty="0"/>
              <a:t>06_Erstellte</a:t>
            </a:r>
            <a:r>
              <a:rPr spc="-150" dirty="0"/>
              <a:t> </a:t>
            </a:r>
            <a:r>
              <a:rPr dirty="0"/>
              <a:t>Datenbank</a:t>
            </a:r>
            <a:r>
              <a:rPr spc="-145" dirty="0"/>
              <a:t> </a:t>
            </a:r>
            <a:r>
              <a:rPr spc="-105" dirty="0"/>
              <a:t>(Prototyp),</a:t>
            </a:r>
            <a:r>
              <a:rPr spc="-140" dirty="0"/>
              <a:t> </a:t>
            </a:r>
            <a:r>
              <a:rPr spc="-20" dirty="0"/>
              <a:t>Data </a:t>
            </a:r>
            <a:r>
              <a:rPr spc="-10" dirty="0"/>
              <a:t>Dictionary</a:t>
            </a:r>
          </a:p>
        </p:txBody>
      </p:sp>
      <p:sp>
        <p:nvSpPr>
          <p:cNvPr id="3" name="object 3"/>
          <p:cNvSpPr/>
          <p:nvPr/>
        </p:nvSpPr>
        <p:spPr>
          <a:xfrm>
            <a:off x="7012924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0F9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074166" y="178463"/>
            <a:ext cx="3556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endParaRPr sz="1400">
              <a:latin typeface="Trebuchet MS"/>
              <a:cs typeface="Trebuchet MS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7540900" y="50600"/>
            <a:ext cx="1561465" cy="505459"/>
            <a:chOff x="7540900" y="50600"/>
            <a:chExt cx="1561465" cy="505459"/>
          </a:xfrm>
        </p:grpSpPr>
        <p:sp>
          <p:nvSpPr>
            <p:cNvPr id="6" name="object 6"/>
            <p:cNvSpPr/>
            <p:nvPr/>
          </p:nvSpPr>
          <p:spPr>
            <a:xfrm>
              <a:off x="7540900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DB4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068875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F4B4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596850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4FC3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7670716" y="178463"/>
            <a:ext cx="13125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46100" algn="l"/>
                <a:tab pos="1057275" algn="l"/>
              </a:tabLst>
            </a:pP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35" dirty="0">
                <a:solidFill>
                  <a:srgbClr val="FFFFFF"/>
                </a:solidFill>
                <a:latin typeface="Trebuchet MS"/>
                <a:cs typeface="Trebuchet MS"/>
              </a:rPr>
              <a:t>PL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70225" y="1927305"/>
            <a:ext cx="1804670" cy="296100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409575">
              <a:lnSpc>
                <a:spcPct val="130300"/>
              </a:lnSpc>
              <a:spcBef>
                <a:spcPts val="130"/>
              </a:spcBef>
            </a:pP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Tabelle Feldname Felddatentyp Laenge_Zeichen</a:t>
            </a:r>
            <a:endParaRPr sz="1500">
              <a:latin typeface="Trebuchet MS"/>
              <a:cs typeface="Trebuchet MS"/>
            </a:endParaRPr>
          </a:p>
          <a:p>
            <a:pPr marL="12700" marR="5080" algn="just">
              <a:lnSpc>
                <a:spcPct val="126899"/>
              </a:lnSpc>
            </a:pPr>
            <a:r>
              <a:rPr sz="1500" spc="80" dirty="0">
                <a:solidFill>
                  <a:srgbClr val="737373"/>
                </a:solidFill>
                <a:latin typeface="Trebuchet MS"/>
                <a:cs typeface="Trebuchet MS"/>
              </a:rPr>
              <a:t>PK</a:t>
            </a:r>
            <a:r>
              <a:rPr sz="1500" spc="-9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(Primärschlüssel) </a:t>
            </a:r>
            <a:r>
              <a:rPr sz="1500" spc="55" dirty="0">
                <a:solidFill>
                  <a:srgbClr val="737373"/>
                </a:solidFill>
                <a:latin typeface="Trebuchet MS"/>
                <a:cs typeface="Trebuchet MS"/>
              </a:rPr>
              <a:t>FK</a:t>
            </a:r>
            <a:r>
              <a:rPr sz="1500" spc="-8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(Fremdschlüssel) Referenz</a:t>
            </a:r>
            <a:endParaRPr sz="1500">
              <a:latin typeface="Trebuchet MS"/>
              <a:cs typeface="Trebuchet MS"/>
            </a:endParaRPr>
          </a:p>
          <a:p>
            <a:pPr marL="12700" marR="187325">
              <a:lnSpc>
                <a:spcPct val="126899"/>
              </a:lnSpc>
            </a:pP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AI</a:t>
            </a:r>
            <a:r>
              <a:rPr sz="15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(Autoinkrement) </a:t>
            </a:r>
            <a:r>
              <a:rPr sz="1500" spc="100" dirty="0">
                <a:solidFill>
                  <a:srgbClr val="737373"/>
                </a:solidFill>
                <a:latin typeface="Trebuchet MS"/>
                <a:cs typeface="Trebuchet MS"/>
              </a:rPr>
              <a:t>NN</a:t>
            </a:r>
            <a:r>
              <a:rPr sz="1500" spc="-8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(Nicht</a:t>
            </a:r>
            <a:r>
              <a:rPr sz="1500" spc="-7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Null) Beschreibung</a:t>
            </a:r>
            <a:endParaRPr sz="15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400" y="1806925"/>
            <a:ext cx="8989175" cy="33365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3829"/>
              </a:lnSpc>
              <a:spcBef>
                <a:spcPts val="204"/>
              </a:spcBef>
            </a:pPr>
            <a:r>
              <a:rPr spc="-65" dirty="0"/>
              <a:t>06_Erstellte</a:t>
            </a:r>
            <a:r>
              <a:rPr spc="-150" dirty="0"/>
              <a:t> </a:t>
            </a:r>
            <a:r>
              <a:rPr dirty="0"/>
              <a:t>Datenbank</a:t>
            </a:r>
            <a:r>
              <a:rPr spc="-145" dirty="0"/>
              <a:t> </a:t>
            </a:r>
            <a:r>
              <a:rPr spc="-105" dirty="0"/>
              <a:t>(Prototyp),</a:t>
            </a:r>
            <a:r>
              <a:rPr spc="-140" dirty="0"/>
              <a:t> </a:t>
            </a:r>
            <a:r>
              <a:rPr spc="-20" dirty="0"/>
              <a:t>Data </a:t>
            </a:r>
            <a:r>
              <a:rPr spc="-10" dirty="0"/>
              <a:t>Dictionary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7012924" y="50600"/>
            <a:ext cx="1033144" cy="505459"/>
            <a:chOff x="7012924" y="50600"/>
            <a:chExt cx="1033144" cy="505459"/>
          </a:xfrm>
        </p:grpSpPr>
        <p:sp>
          <p:nvSpPr>
            <p:cNvPr id="5" name="object 5"/>
            <p:cNvSpPr/>
            <p:nvPr/>
          </p:nvSpPr>
          <p:spPr>
            <a:xfrm>
              <a:off x="7012924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0F9D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54089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DB4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074166" y="178463"/>
            <a:ext cx="8420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08965" algn="l"/>
              </a:tabLst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596849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715429" y="178463"/>
            <a:ext cx="2679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10" dirty="0"/>
              <a:t>07</a:t>
            </a:r>
            <a:r>
              <a:rPr spc="-40" dirty="0"/>
              <a:t> </a:t>
            </a:r>
            <a:r>
              <a:rPr dirty="0"/>
              <a:t>Umsetzung</a:t>
            </a:r>
            <a:r>
              <a:rPr spc="-35" dirty="0"/>
              <a:t> </a:t>
            </a:r>
            <a:r>
              <a:rPr dirty="0"/>
              <a:t>Data</a:t>
            </a:r>
            <a:r>
              <a:rPr spc="-35" dirty="0"/>
              <a:t> </a:t>
            </a:r>
            <a:r>
              <a:rPr spc="-10" dirty="0"/>
              <a:t>Warehouse</a:t>
            </a:r>
          </a:p>
        </p:txBody>
      </p:sp>
      <p:sp>
        <p:nvSpPr>
          <p:cNvPr id="3" name="object 3"/>
          <p:cNvSpPr/>
          <p:nvPr/>
        </p:nvSpPr>
        <p:spPr>
          <a:xfrm>
            <a:off x="7540900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DB4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670716" y="178463"/>
            <a:ext cx="2457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260092" rIns="0" bIns="0" rtlCol="0">
            <a:spAutoFit/>
          </a:bodyPr>
          <a:lstStyle/>
          <a:p>
            <a:pPr marL="11430">
              <a:lnSpc>
                <a:spcPct val="100000"/>
              </a:lnSpc>
              <a:spcBef>
                <a:spcPts val="100"/>
              </a:spcBef>
            </a:pPr>
            <a:r>
              <a:rPr sz="1700" b="1" spc="-45" dirty="0">
                <a:latin typeface="Trebuchet MS"/>
                <a:cs typeface="Trebuchet MS"/>
              </a:rPr>
              <a:t>Warum</a:t>
            </a:r>
            <a:r>
              <a:rPr sz="1700" b="1" spc="-95" dirty="0">
                <a:latin typeface="Trebuchet MS"/>
                <a:cs typeface="Trebuchet MS"/>
              </a:rPr>
              <a:t> </a:t>
            </a:r>
            <a:r>
              <a:rPr sz="1700" b="1" spc="-20" dirty="0">
                <a:latin typeface="Trebuchet MS"/>
                <a:cs typeface="Trebuchet MS"/>
              </a:rPr>
              <a:t>Data</a:t>
            </a:r>
            <a:r>
              <a:rPr sz="1700" b="1" spc="-95" dirty="0">
                <a:latin typeface="Trebuchet MS"/>
                <a:cs typeface="Trebuchet MS"/>
              </a:rPr>
              <a:t> </a:t>
            </a:r>
            <a:r>
              <a:rPr sz="1700" b="1" spc="-10" dirty="0">
                <a:latin typeface="Trebuchet MS"/>
                <a:cs typeface="Trebuchet MS"/>
              </a:rPr>
              <a:t>Warehouse?</a:t>
            </a:r>
            <a:endParaRPr sz="1700">
              <a:latin typeface="Trebuchet MS"/>
              <a:cs typeface="Trebuchet MS"/>
            </a:endParaRPr>
          </a:p>
          <a:p>
            <a:pPr marL="11430" marR="5080">
              <a:lnSpc>
                <a:spcPct val="100000"/>
              </a:lnSpc>
              <a:spcBef>
                <a:spcPts val="5"/>
              </a:spcBef>
            </a:pPr>
            <a:r>
              <a:rPr sz="1500" spc="-20" dirty="0"/>
              <a:t>Der</a:t>
            </a:r>
            <a:r>
              <a:rPr sz="1500" spc="-25" dirty="0"/>
              <a:t> </a:t>
            </a:r>
            <a:r>
              <a:rPr sz="1500" spc="-35" dirty="0"/>
              <a:t>Schritt</a:t>
            </a:r>
            <a:r>
              <a:rPr sz="1500" spc="-25" dirty="0"/>
              <a:t> </a:t>
            </a:r>
            <a:r>
              <a:rPr sz="1500" dirty="0"/>
              <a:t>zum</a:t>
            </a:r>
            <a:r>
              <a:rPr sz="1500" spc="-25" dirty="0"/>
              <a:t> </a:t>
            </a:r>
            <a:r>
              <a:rPr sz="1500" spc="-20" dirty="0"/>
              <a:t>ersten</a:t>
            </a:r>
            <a:r>
              <a:rPr sz="1500" spc="-25" dirty="0"/>
              <a:t> </a:t>
            </a:r>
            <a:r>
              <a:rPr sz="1500" dirty="0"/>
              <a:t>Data</a:t>
            </a:r>
            <a:r>
              <a:rPr sz="1500" spc="-25" dirty="0"/>
              <a:t> </a:t>
            </a:r>
            <a:r>
              <a:rPr sz="1500" dirty="0"/>
              <a:t>Warehouse</a:t>
            </a:r>
            <a:r>
              <a:rPr sz="1500" spc="-25" dirty="0"/>
              <a:t> </a:t>
            </a:r>
            <a:r>
              <a:rPr sz="1500" dirty="0"/>
              <a:t>ist</a:t>
            </a:r>
            <a:r>
              <a:rPr sz="1500" spc="-20" dirty="0"/>
              <a:t> </a:t>
            </a:r>
            <a:r>
              <a:rPr sz="1500" spc="-50" dirty="0"/>
              <a:t>für</a:t>
            </a:r>
            <a:r>
              <a:rPr sz="1500" spc="-25" dirty="0"/>
              <a:t> </a:t>
            </a:r>
            <a:r>
              <a:rPr sz="1500" dirty="0"/>
              <a:t>Zoo</a:t>
            </a:r>
            <a:r>
              <a:rPr sz="1500" spc="-25" dirty="0"/>
              <a:t> </a:t>
            </a:r>
            <a:r>
              <a:rPr sz="1500" dirty="0"/>
              <a:t>Pirmasens</a:t>
            </a:r>
            <a:r>
              <a:rPr sz="1500" spc="-25" dirty="0"/>
              <a:t> </a:t>
            </a:r>
            <a:r>
              <a:rPr sz="1500" dirty="0"/>
              <a:t>von</a:t>
            </a:r>
            <a:r>
              <a:rPr sz="1500" spc="-25" dirty="0"/>
              <a:t> </a:t>
            </a:r>
            <a:r>
              <a:rPr sz="1500" spc="-20" dirty="0"/>
              <a:t>entscheidender</a:t>
            </a:r>
            <a:r>
              <a:rPr sz="1500" spc="-25" dirty="0"/>
              <a:t> </a:t>
            </a:r>
            <a:r>
              <a:rPr sz="1500" spc="-10" dirty="0"/>
              <a:t>Bedeutung, </a:t>
            </a:r>
            <a:r>
              <a:rPr sz="1500" dirty="0"/>
              <a:t>da</a:t>
            </a:r>
            <a:r>
              <a:rPr sz="1500" spc="-75" dirty="0"/>
              <a:t> </a:t>
            </a:r>
            <a:r>
              <a:rPr sz="1500" spc="-60" dirty="0"/>
              <a:t>er</a:t>
            </a:r>
            <a:r>
              <a:rPr sz="1500" spc="-75" dirty="0"/>
              <a:t> </a:t>
            </a:r>
            <a:r>
              <a:rPr sz="1500" spc="-35" dirty="0"/>
              <a:t>eine</a:t>
            </a:r>
            <a:r>
              <a:rPr sz="1500" spc="-70" dirty="0"/>
              <a:t> </a:t>
            </a:r>
            <a:r>
              <a:rPr sz="1500" spc="-20" dirty="0"/>
              <a:t>Reihe</a:t>
            </a:r>
            <a:r>
              <a:rPr sz="1500" spc="-75" dirty="0"/>
              <a:t> </a:t>
            </a:r>
            <a:r>
              <a:rPr sz="1500" dirty="0"/>
              <a:t>von</a:t>
            </a:r>
            <a:r>
              <a:rPr sz="1500" spc="-70" dirty="0"/>
              <a:t> </a:t>
            </a:r>
            <a:r>
              <a:rPr sz="1500" spc="-35" dirty="0"/>
              <a:t>Vorteilen</a:t>
            </a:r>
            <a:r>
              <a:rPr sz="1500" spc="-75" dirty="0"/>
              <a:t> </a:t>
            </a:r>
            <a:r>
              <a:rPr sz="1500" dirty="0"/>
              <a:t>und</a:t>
            </a:r>
            <a:r>
              <a:rPr sz="1500" spc="-70" dirty="0"/>
              <a:t> </a:t>
            </a:r>
            <a:r>
              <a:rPr sz="1500" dirty="0"/>
              <a:t>Möglichkeiten</a:t>
            </a:r>
            <a:r>
              <a:rPr sz="1500" spc="-75" dirty="0"/>
              <a:t> </a:t>
            </a:r>
            <a:r>
              <a:rPr sz="1500" spc="-10" dirty="0"/>
              <a:t>bietet:</a:t>
            </a:r>
            <a:endParaRPr sz="1500"/>
          </a:p>
          <a:p>
            <a:pPr marL="467995" indent="-343535">
              <a:lnSpc>
                <a:spcPct val="100000"/>
              </a:lnSpc>
              <a:buFont typeface="Arial"/>
              <a:buChar char="●"/>
              <a:tabLst>
                <a:tab pos="468630" algn="l"/>
              </a:tabLst>
            </a:pPr>
            <a:r>
              <a:rPr sz="1500" b="1" spc="-25" dirty="0">
                <a:latin typeface="Trebuchet MS"/>
                <a:cs typeface="Trebuchet MS"/>
              </a:rPr>
              <a:t>Historische</a:t>
            </a:r>
            <a:r>
              <a:rPr sz="1500" b="1" spc="-30" dirty="0">
                <a:latin typeface="Trebuchet MS"/>
                <a:cs typeface="Trebuchet MS"/>
              </a:rPr>
              <a:t> </a:t>
            </a:r>
            <a:r>
              <a:rPr sz="1500" b="1" spc="-10" dirty="0">
                <a:latin typeface="Trebuchet MS"/>
                <a:cs typeface="Trebuchet MS"/>
              </a:rPr>
              <a:t>Datenverfügbarkeit:</a:t>
            </a:r>
            <a:endParaRPr sz="1500">
              <a:latin typeface="Trebuchet MS"/>
              <a:cs typeface="Trebuchet MS"/>
            </a:endParaRPr>
          </a:p>
          <a:p>
            <a:pPr marL="925830">
              <a:lnSpc>
                <a:spcPct val="100000"/>
              </a:lnSpc>
            </a:pPr>
            <a:r>
              <a:rPr sz="1500" spc="-20" dirty="0"/>
              <a:t>Speichert</a:t>
            </a:r>
            <a:r>
              <a:rPr sz="1500" spc="-70" dirty="0"/>
              <a:t> </a:t>
            </a:r>
            <a:r>
              <a:rPr sz="1500" dirty="0"/>
              <a:t>historische</a:t>
            </a:r>
            <a:r>
              <a:rPr sz="1500" spc="-65" dirty="0"/>
              <a:t> </a:t>
            </a:r>
            <a:r>
              <a:rPr sz="1500" spc="-10" dirty="0"/>
              <a:t>Daten</a:t>
            </a:r>
            <a:r>
              <a:rPr sz="1500" spc="-70" dirty="0"/>
              <a:t> </a:t>
            </a:r>
            <a:r>
              <a:rPr sz="1500" spc="-50" dirty="0"/>
              <a:t>für</a:t>
            </a:r>
            <a:r>
              <a:rPr sz="1500" spc="-95" dirty="0"/>
              <a:t> </a:t>
            </a:r>
            <a:r>
              <a:rPr sz="1500" spc="-10" dirty="0"/>
              <a:t>Trendanalysen</a:t>
            </a:r>
            <a:r>
              <a:rPr sz="1500" spc="-65" dirty="0"/>
              <a:t> </a:t>
            </a:r>
            <a:r>
              <a:rPr sz="1500" dirty="0"/>
              <a:t>und</a:t>
            </a:r>
            <a:r>
              <a:rPr sz="1500" spc="-70" dirty="0"/>
              <a:t> </a:t>
            </a:r>
            <a:r>
              <a:rPr sz="1500" spc="-10" dirty="0"/>
              <a:t>Prognosen</a:t>
            </a:r>
            <a:endParaRPr sz="1500"/>
          </a:p>
          <a:p>
            <a:pPr marL="467995" indent="-343535">
              <a:lnSpc>
                <a:spcPct val="100000"/>
              </a:lnSpc>
              <a:buFont typeface="Arial"/>
              <a:buChar char="●"/>
              <a:tabLst>
                <a:tab pos="468630" algn="l"/>
              </a:tabLst>
            </a:pPr>
            <a:r>
              <a:rPr sz="1500" b="1" spc="-65" dirty="0">
                <a:latin typeface="Trebuchet MS"/>
                <a:cs typeface="Trebuchet MS"/>
              </a:rPr>
              <a:t>Erhöhte</a:t>
            </a:r>
            <a:r>
              <a:rPr sz="1500" b="1" spc="-25" dirty="0">
                <a:latin typeface="Trebuchet MS"/>
                <a:cs typeface="Trebuchet MS"/>
              </a:rPr>
              <a:t> </a:t>
            </a:r>
            <a:r>
              <a:rPr sz="1500" b="1" spc="-35" dirty="0">
                <a:latin typeface="Trebuchet MS"/>
                <a:cs typeface="Trebuchet MS"/>
              </a:rPr>
              <a:t>Datenkonsistenz</a:t>
            </a:r>
            <a:r>
              <a:rPr sz="1500" b="1" spc="-25" dirty="0">
                <a:latin typeface="Trebuchet MS"/>
                <a:cs typeface="Trebuchet MS"/>
              </a:rPr>
              <a:t> </a:t>
            </a:r>
            <a:r>
              <a:rPr sz="1500" b="1" spc="-55" dirty="0">
                <a:latin typeface="Trebuchet MS"/>
                <a:cs typeface="Trebuchet MS"/>
              </a:rPr>
              <a:t>und</a:t>
            </a:r>
            <a:r>
              <a:rPr sz="1500" b="1" spc="-20" dirty="0">
                <a:latin typeface="Trebuchet MS"/>
                <a:cs typeface="Trebuchet MS"/>
              </a:rPr>
              <a:t> </a:t>
            </a:r>
            <a:r>
              <a:rPr sz="1500" b="1" spc="-50" dirty="0">
                <a:latin typeface="Trebuchet MS"/>
                <a:cs typeface="Trebuchet MS"/>
              </a:rPr>
              <a:t>-</a:t>
            </a:r>
            <a:r>
              <a:rPr sz="1500" b="1" spc="-10" dirty="0">
                <a:latin typeface="Trebuchet MS"/>
                <a:cs typeface="Trebuchet MS"/>
              </a:rPr>
              <a:t>qualität:</a:t>
            </a:r>
            <a:endParaRPr sz="1500">
              <a:latin typeface="Trebuchet MS"/>
              <a:cs typeface="Trebuchet MS"/>
            </a:endParaRPr>
          </a:p>
          <a:p>
            <a:pPr marL="925830">
              <a:lnSpc>
                <a:spcPct val="100000"/>
              </a:lnSpc>
            </a:pPr>
            <a:r>
              <a:rPr sz="1500" spc="-10" dirty="0"/>
              <a:t>Bereinigung</a:t>
            </a:r>
            <a:r>
              <a:rPr sz="1500" spc="-55" dirty="0"/>
              <a:t> </a:t>
            </a:r>
            <a:r>
              <a:rPr sz="1500" dirty="0"/>
              <a:t>und</a:t>
            </a:r>
            <a:r>
              <a:rPr sz="1500" spc="-50" dirty="0"/>
              <a:t> </a:t>
            </a:r>
            <a:r>
              <a:rPr sz="1500" spc="-10" dirty="0"/>
              <a:t>Standardisierung</a:t>
            </a:r>
            <a:r>
              <a:rPr sz="1500" spc="-50" dirty="0"/>
              <a:t> </a:t>
            </a:r>
            <a:r>
              <a:rPr sz="1500" dirty="0"/>
              <a:t>von</a:t>
            </a:r>
            <a:r>
              <a:rPr sz="1500" spc="-50" dirty="0"/>
              <a:t> </a:t>
            </a:r>
            <a:r>
              <a:rPr sz="1500" spc="-10" dirty="0"/>
              <a:t>Daten</a:t>
            </a:r>
            <a:r>
              <a:rPr sz="1500" spc="-50" dirty="0"/>
              <a:t> </a:t>
            </a:r>
            <a:r>
              <a:rPr sz="1500" spc="-25" dirty="0"/>
              <a:t>zur</a:t>
            </a:r>
            <a:r>
              <a:rPr sz="1500" spc="-50" dirty="0"/>
              <a:t> </a:t>
            </a:r>
            <a:r>
              <a:rPr sz="1500" dirty="0"/>
              <a:t>Verbesserung</a:t>
            </a:r>
            <a:r>
              <a:rPr sz="1500" spc="-55" dirty="0"/>
              <a:t> </a:t>
            </a:r>
            <a:r>
              <a:rPr sz="1500" spc="-40" dirty="0"/>
              <a:t>der</a:t>
            </a:r>
            <a:r>
              <a:rPr sz="1500" spc="-50" dirty="0"/>
              <a:t> </a:t>
            </a:r>
            <a:r>
              <a:rPr sz="1500" spc="-10" dirty="0"/>
              <a:t>Datenqualität.</a:t>
            </a:r>
            <a:endParaRPr sz="1500"/>
          </a:p>
          <a:p>
            <a:pPr marL="467995" indent="-343535">
              <a:lnSpc>
                <a:spcPct val="100000"/>
              </a:lnSpc>
              <a:buFont typeface="Arial"/>
              <a:buChar char="●"/>
              <a:tabLst>
                <a:tab pos="468630" algn="l"/>
              </a:tabLst>
            </a:pPr>
            <a:r>
              <a:rPr sz="1500" b="1" spc="-10" dirty="0">
                <a:latin typeface="Trebuchet MS"/>
                <a:cs typeface="Trebuchet MS"/>
              </a:rPr>
              <a:t>Eﬃzienzsteigerung:</a:t>
            </a:r>
            <a:endParaRPr sz="1500">
              <a:latin typeface="Trebuchet MS"/>
              <a:cs typeface="Trebuchet MS"/>
            </a:endParaRPr>
          </a:p>
          <a:p>
            <a:pPr marL="925830">
              <a:lnSpc>
                <a:spcPct val="100000"/>
              </a:lnSpc>
            </a:pPr>
            <a:r>
              <a:rPr sz="1500" spc="-50" dirty="0"/>
              <a:t>Optimiert</a:t>
            </a:r>
            <a:r>
              <a:rPr sz="1500" spc="-45" dirty="0"/>
              <a:t> </a:t>
            </a:r>
            <a:r>
              <a:rPr sz="1500" spc="-50" dirty="0"/>
              <a:t>für</a:t>
            </a:r>
            <a:r>
              <a:rPr sz="1500" spc="-45" dirty="0"/>
              <a:t> </a:t>
            </a:r>
            <a:r>
              <a:rPr sz="1500" spc="-20" dirty="0"/>
              <a:t>schnellere</a:t>
            </a:r>
            <a:r>
              <a:rPr sz="1500" spc="-40" dirty="0"/>
              <a:t> </a:t>
            </a:r>
            <a:r>
              <a:rPr sz="1500" spc="-30" dirty="0"/>
              <a:t>Berichterstellung</a:t>
            </a:r>
            <a:r>
              <a:rPr sz="1500" spc="-45" dirty="0"/>
              <a:t> </a:t>
            </a:r>
            <a:r>
              <a:rPr sz="1500" dirty="0"/>
              <a:t>und</a:t>
            </a:r>
            <a:r>
              <a:rPr sz="1500" spc="-45" dirty="0"/>
              <a:t> </a:t>
            </a:r>
            <a:r>
              <a:rPr sz="1500" spc="-25" dirty="0"/>
              <a:t>Abfragen.</a:t>
            </a:r>
            <a:r>
              <a:rPr sz="1500" spc="-40" dirty="0"/>
              <a:t> </a:t>
            </a:r>
            <a:r>
              <a:rPr sz="1500" spc="-20" dirty="0"/>
              <a:t>usw…</a:t>
            </a:r>
            <a:endParaRPr sz="1500"/>
          </a:p>
          <a:p>
            <a:pPr marL="467995" indent="-343535">
              <a:lnSpc>
                <a:spcPct val="100000"/>
              </a:lnSpc>
              <a:buFont typeface="Arial"/>
              <a:buChar char="●"/>
              <a:tabLst>
                <a:tab pos="468630" algn="l"/>
              </a:tabLst>
            </a:pPr>
            <a:r>
              <a:rPr sz="1500" b="1" spc="-40" dirty="0">
                <a:latin typeface="Trebuchet MS"/>
                <a:cs typeface="Trebuchet MS"/>
              </a:rPr>
              <a:t>Zentralisierung </a:t>
            </a:r>
            <a:r>
              <a:rPr sz="1500" b="1" spc="-75" dirty="0">
                <a:latin typeface="Trebuchet MS"/>
                <a:cs typeface="Trebuchet MS"/>
              </a:rPr>
              <a:t>der</a:t>
            </a:r>
            <a:r>
              <a:rPr sz="1500" b="1" spc="-40" dirty="0">
                <a:latin typeface="Trebuchet MS"/>
                <a:cs typeface="Trebuchet MS"/>
              </a:rPr>
              <a:t> </a:t>
            </a:r>
            <a:r>
              <a:rPr sz="1500" b="1" spc="-10" dirty="0">
                <a:latin typeface="Trebuchet MS"/>
                <a:cs typeface="Trebuchet MS"/>
              </a:rPr>
              <a:t>Daten:</a:t>
            </a:r>
            <a:endParaRPr sz="1500">
              <a:latin typeface="Trebuchet MS"/>
              <a:cs typeface="Trebuchet MS"/>
            </a:endParaRPr>
          </a:p>
          <a:p>
            <a:pPr marL="925830">
              <a:lnSpc>
                <a:spcPct val="100000"/>
              </a:lnSpc>
            </a:pPr>
            <a:r>
              <a:rPr sz="1500" dirty="0"/>
              <a:t>Zusammenführung</a:t>
            </a:r>
            <a:r>
              <a:rPr sz="1500" spc="-50" dirty="0"/>
              <a:t> </a:t>
            </a:r>
            <a:r>
              <a:rPr sz="1500" dirty="0"/>
              <a:t>von</a:t>
            </a:r>
            <a:r>
              <a:rPr sz="1500" spc="-50" dirty="0"/>
              <a:t> </a:t>
            </a:r>
            <a:r>
              <a:rPr sz="1500" spc="-10" dirty="0"/>
              <a:t>Daten</a:t>
            </a:r>
            <a:r>
              <a:rPr sz="1500" spc="-50" dirty="0"/>
              <a:t> </a:t>
            </a:r>
            <a:r>
              <a:rPr sz="1500" spc="55" dirty="0"/>
              <a:t>aus</a:t>
            </a:r>
            <a:r>
              <a:rPr sz="1500" spc="-45" dirty="0"/>
              <a:t> </a:t>
            </a:r>
            <a:r>
              <a:rPr sz="1500" spc="-10" dirty="0"/>
              <a:t>verschiedene</a:t>
            </a:r>
            <a:r>
              <a:rPr sz="1500" spc="-50" dirty="0"/>
              <a:t> </a:t>
            </a:r>
            <a:r>
              <a:rPr sz="1500" spc="-35" dirty="0"/>
              <a:t>Quellen</a:t>
            </a:r>
            <a:r>
              <a:rPr sz="1500" spc="-50" dirty="0"/>
              <a:t> </a:t>
            </a:r>
            <a:r>
              <a:rPr sz="1500" dirty="0"/>
              <a:t>an</a:t>
            </a:r>
            <a:r>
              <a:rPr sz="1500" spc="-45" dirty="0"/>
              <a:t> </a:t>
            </a:r>
            <a:r>
              <a:rPr sz="1500" spc="-10" dirty="0"/>
              <a:t>einem</a:t>
            </a:r>
            <a:r>
              <a:rPr sz="1500" spc="-50" dirty="0"/>
              <a:t> zentrale </a:t>
            </a:r>
            <a:r>
              <a:rPr sz="1500" spc="-20" dirty="0"/>
              <a:t>Ort.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10" dirty="0"/>
              <a:t>07</a:t>
            </a:r>
            <a:r>
              <a:rPr spc="-40" dirty="0"/>
              <a:t> </a:t>
            </a:r>
            <a:r>
              <a:rPr dirty="0"/>
              <a:t>Umsetzung</a:t>
            </a:r>
            <a:r>
              <a:rPr spc="-35" dirty="0"/>
              <a:t> </a:t>
            </a:r>
            <a:r>
              <a:rPr dirty="0"/>
              <a:t>Data</a:t>
            </a:r>
            <a:r>
              <a:rPr spc="-35" dirty="0"/>
              <a:t> </a:t>
            </a:r>
            <a:r>
              <a:rPr spc="-10" dirty="0"/>
              <a:t>Warehouse</a:t>
            </a:r>
          </a:p>
        </p:txBody>
      </p:sp>
      <p:sp>
        <p:nvSpPr>
          <p:cNvPr id="3" name="object 3"/>
          <p:cNvSpPr/>
          <p:nvPr/>
        </p:nvSpPr>
        <p:spPr>
          <a:xfrm>
            <a:off x="7540900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DB4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670716" y="178463"/>
            <a:ext cx="2457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70200" y="1802289"/>
            <a:ext cx="7708265" cy="3257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b="1" spc="-45" dirty="0">
                <a:solidFill>
                  <a:srgbClr val="737373"/>
                </a:solidFill>
                <a:latin typeface="Trebuchet MS"/>
                <a:cs typeface="Trebuchet MS"/>
              </a:rPr>
              <a:t>Warum</a:t>
            </a:r>
            <a:r>
              <a:rPr sz="1700" b="1" spc="-9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700" b="1" spc="-20" dirty="0">
                <a:solidFill>
                  <a:srgbClr val="737373"/>
                </a:solidFill>
                <a:latin typeface="Trebuchet MS"/>
                <a:cs typeface="Trebuchet MS"/>
              </a:rPr>
              <a:t>Data</a:t>
            </a:r>
            <a:r>
              <a:rPr sz="1700" b="1" spc="-9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700" b="1" spc="-10" dirty="0">
                <a:solidFill>
                  <a:srgbClr val="737373"/>
                </a:solidFill>
                <a:latin typeface="Trebuchet MS"/>
                <a:cs typeface="Trebuchet MS"/>
              </a:rPr>
              <a:t>Vault?</a:t>
            </a:r>
            <a:endParaRPr sz="1700">
              <a:latin typeface="Trebuchet MS"/>
              <a:cs typeface="Trebuchet MS"/>
            </a:endParaRPr>
          </a:p>
          <a:p>
            <a:pPr marL="12700" marR="5080">
              <a:lnSpc>
                <a:spcPct val="100000"/>
              </a:lnSpc>
              <a:spcBef>
                <a:spcPts val="5"/>
              </a:spcBef>
            </a:pP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Der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Data</a:t>
            </a:r>
            <a:r>
              <a:rPr sz="1500" spc="-4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Warehouse</a:t>
            </a:r>
            <a:r>
              <a:rPr sz="1500" spc="-4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schema</a:t>
            </a:r>
            <a:r>
              <a:rPr sz="1500" spc="-4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Data</a:t>
            </a:r>
            <a:r>
              <a:rPr sz="1500" spc="-4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Vault</a:t>
            </a:r>
            <a:r>
              <a:rPr sz="1500" spc="-4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5" dirty="0">
                <a:solidFill>
                  <a:srgbClr val="737373"/>
                </a:solidFill>
                <a:latin typeface="Trebuchet MS"/>
                <a:cs typeface="Trebuchet MS"/>
              </a:rPr>
              <a:t>wurde</a:t>
            </a:r>
            <a:r>
              <a:rPr sz="1500" spc="-4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5" dirty="0">
                <a:solidFill>
                  <a:srgbClr val="737373"/>
                </a:solidFill>
                <a:latin typeface="Trebuchet MS"/>
                <a:cs typeface="Trebuchet MS"/>
              </a:rPr>
              <a:t>gewählt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wegen</a:t>
            </a:r>
            <a:r>
              <a:rPr sz="1500" spc="-4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folgende</a:t>
            </a:r>
            <a:r>
              <a:rPr sz="1500" spc="-4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40" dirty="0">
                <a:solidFill>
                  <a:srgbClr val="737373"/>
                </a:solidFill>
                <a:latin typeface="Trebuchet MS"/>
                <a:cs typeface="Trebuchet MS"/>
              </a:rPr>
              <a:t>Vorteile</a:t>
            </a:r>
            <a:r>
              <a:rPr sz="1500" spc="-4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gegenüber </a:t>
            </a:r>
            <a:r>
              <a:rPr sz="1500" spc="-55" dirty="0">
                <a:solidFill>
                  <a:srgbClr val="737373"/>
                </a:solidFill>
                <a:latin typeface="Trebuchet MS"/>
                <a:cs typeface="Trebuchet MS"/>
              </a:rPr>
              <a:t>alternative</a:t>
            </a:r>
            <a:r>
              <a:rPr sz="1500" spc="-3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schemen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35" dirty="0">
                <a:solidFill>
                  <a:srgbClr val="737373"/>
                </a:solidFill>
                <a:latin typeface="Trebuchet MS"/>
                <a:cs typeface="Trebuchet MS"/>
              </a:rPr>
              <a:t>wie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75" dirty="0">
                <a:solidFill>
                  <a:srgbClr val="737373"/>
                </a:solidFill>
                <a:latin typeface="Trebuchet MS"/>
                <a:cs typeface="Trebuchet MS"/>
              </a:rPr>
              <a:t>Star,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Snowﬂake,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oder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Galaxy.</a:t>
            </a:r>
            <a:endParaRPr sz="1500">
              <a:latin typeface="Trebuchet MS"/>
              <a:cs typeface="Trebuchet MS"/>
            </a:endParaRPr>
          </a:p>
          <a:p>
            <a:pPr marL="469265" indent="-34353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1500" b="1" spc="-70" dirty="0">
                <a:solidFill>
                  <a:srgbClr val="737373"/>
                </a:solidFill>
                <a:latin typeface="Trebuchet MS"/>
                <a:cs typeface="Trebuchet MS"/>
              </a:rPr>
              <a:t>Erweiterbarkeit</a:t>
            </a:r>
            <a:r>
              <a:rPr sz="1500" b="1" spc="-1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(In</a:t>
            </a:r>
            <a:r>
              <a:rPr sz="15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Einklang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mit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 Erweiterungsbestreben</a:t>
            </a:r>
            <a:r>
              <a:rPr sz="15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des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Zoos)</a:t>
            </a:r>
            <a:endParaRPr sz="1500">
              <a:latin typeface="Trebuchet MS"/>
              <a:cs typeface="Trebuchet MS"/>
            </a:endParaRPr>
          </a:p>
          <a:p>
            <a:pPr marL="926465" lvl="1" indent="-343535">
              <a:lnSpc>
                <a:spcPct val="100000"/>
              </a:lnSpc>
              <a:buFont typeface="Arial"/>
              <a:buChar char="○"/>
              <a:tabLst>
                <a:tab pos="926465" algn="l"/>
              </a:tabLst>
            </a:pP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Datenbank</a:t>
            </a:r>
            <a:r>
              <a:rPr sz="1500" spc="-5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problemlos</a:t>
            </a:r>
            <a:r>
              <a:rPr sz="1500" spc="-5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45" dirty="0">
                <a:solidFill>
                  <a:srgbClr val="737373"/>
                </a:solidFill>
                <a:latin typeface="Trebuchet MS"/>
                <a:cs typeface="Trebuchet MS"/>
              </a:rPr>
              <a:t>erweiterbar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durch</a:t>
            </a:r>
            <a:r>
              <a:rPr sz="1500" spc="-5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Zufügen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von</a:t>
            </a:r>
            <a:r>
              <a:rPr sz="1500" spc="-5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Sateliten</a:t>
            </a:r>
            <a:endParaRPr sz="1500">
              <a:latin typeface="Trebuchet MS"/>
              <a:cs typeface="Trebuchet MS"/>
            </a:endParaRPr>
          </a:p>
          <a:p>
            <a:pPr marL="469265" indent="-34353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1500" b="1" spc="-30" dirty="0">
                <a:solidFill>
                  <a:srgbClr val="737373"/>
                </a:solidFill>
                <a:latin typeface="Trebuchet MS"/>
                <a:cs typeface="Trebuchet MS"/>
              </a:rPr>
              <a:t>Schnelligkeit</a:t>
            </a:r>
            <a:r>
              <a:rPr sz="1500" b="1" spc="-2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(Verminderte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Belastung</a:t>
            </a:r>
            <a:r>
              <a:rPr sz="1500" spc="-3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40" dirty="0">
                <a:solidFill>
                  <a:srgbClr val="737373"/>
                </a:solidFill>
                <a:latin typeface="Trebuchet MS"/>
                <a:cs typeface="Trebuchet MS"/>
              </a:rPr>
              <a:t>der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40" dirty="0">
                <a:solidFill>
                  <a:srgbClr val="737373"/>
                </a:solidFill>
                <a:latin typeface="Trebuchet MS"/>
                <a:cs typeface="Trebuchet MS"/>
              </a:rPr>
              <a:t>operativen</a:t>
            </a:r>
            <a:r>
              <a:rPr sz="1500" spc="-3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Workﬂows)</a:t>
            </a:r>
            <a:endParaRPr sz="1500">
              <a:latin typeface="Trebuchet MS"/>
              <a:cs typeface="Trebuchet MS"/>
            </a:endParaRPr>
          </a:p>
          <a:p>
            <a:pPr marL="926465" lvl="1" indent="-343535">
              <a:lnSpc>
                <a:spcPct val="100000"/>
              </a:lnSpc>
              <a:buFont typeface="Arial"/>
              <a:buChar char="○"/>
              <a:tabLst>
                <a:tab pos="926465" algn="l"/>
              </a:tabLst>
            </a:pPr>
            <a:r>
              <a:rPr sz="1500" spc="-40" dirty="0">
                <a:solidFill>
                  <a:srgbClr val="737373"/>
                </a:solidFill>
                <a:latin typeface="Trebuchet MS"/>
                <a:cs typeface="Trebuchet MS"/>
              </a:rPr>
              <a:t>Extraktion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und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Loading</a:t>
            </a:r>
            <a:r>
              <a:rPr sz="1500" spc="-2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process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ist</a:t>
            </a:r>
            <a:r>
              <a:rPr sz="1500" spc="-2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von</a:t>
            </a:r>
            <a:r>
              <a:rPr sz="1500" spc="-6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Transformationsschritten</a:t>
            </a:r>
            <a:r>
              <a:rPr sz="1500" spc="-2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getrennt</a:t>
            </a:r>
            <a:endParaRPr sz="1500">
              <a:latin typeface="Trebuchet MS"/>
              <a:cs typeface="Trebuchet MS"/>
            </a:endParaRPr>
          </a:p>
          <a:p>
            <a:pPr marL="926465" lvl="1" indent="-343535">
              <a:lnSpc>
                <a:spcPct val="100000"/>
              </a:lnSpc>
              <a:buFont typeface="Arial"/>
              <a:buChar char="○"/>
              <a:tabLst>
                <a:tab pos="926465" algn="l"/>
              </a:tabLst>
            </a:pP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Rapide</a:t>
            </a:r>
            <a:r>
              <a:rPr sz="1500" spc="-5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Ladegeschwindigkeit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und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Automatisierung</a:t>
            </a:r>
            <a:r>
              <a:rPr sz="1500" spc="-5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möglich</a:t>
            </a:r>
            <a:endParaRPr sz="1500">
              <a:latin typeface="Trebuchet MS"/>
              <a:cs typeface="Trebuchet MS"/>
            </a:endParaRPr>
          </a:p>
          <a:p>
            <a:pPr marL="469265" indent="-34353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1500" b="1" spc="-45" dirty="0">
                <a:solidFill>
                  <a:srgbClr val="737373"/>
                </a:solidFill>
                <a:latin typeface="Trebuchet MS"/>
                <a:cs typeface="Trebuchet MS"/>
              </a:rPr>
              <a:t>Einfachheit</a:t>
            </a:r>
            <a:r>
              <a:rPr sz="1500" b="1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(Weniger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Personal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notwendig)</a:t>
            </a:r>
            <a:endParaRPr sz="1500">
              <a:latin typeface="Trebuchet MS"/>
              <a:cs typeface="Trebuchet MS"/>
            </a:endParaRPr>
          </a:p>
          <a:p>
            <a:pPr marL="926465" lvl="1" indent="-343535">
              <a:lnSpc>
                <a:spcPct val="100000"/>
              </a:lnSpc>
              <a:buFont typeface="Arial"/>
              <a:buChar char="○"/>
              <a:tabLst>
                <a:tab pos="926465" algn="l"/>
              </a:tabLst>
            </a:pPr>
            <a:r>
              <a:rPr sz="1500" spc="50" dirty="0">
                <a:solidFill>
                  <a:srgbClr val="737373"/>
                </a:solidFill>
                <a:latin typeface="Trebuchet MS"/>
                <a:cs typeface="Trebuchet MS"/>
              </a:rPr>
              <a:t>Hubs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45" dirty="0">
                <a:solidFill>
                  <a:srgbClr val="737373"/>
                </a:solidFill>
                <a:latin typeface="Trebuchet MS"/>
                <a:cs typeface="Trebuchet MS"/>
              </a:rPr>
              <a:t>-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Links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45" dirty="0">
                <a:solidFill>
                  <a:srgbClr val="737373"/>
                </a:solidFill>
                <a:latin typeface="Trebuchet MS"/>
                <a:cs typeface="Trebuchet MS"/>
              </a:rPr>
              <a:t>-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Satellites</a:t>
            </a:r>
            <a:endParaRPr sz="1500">
              <a:latin typeface="Trebuchet MS"/>
              <a:cs typeface="Trebuchet MS"/>
            </a:endParaRPr>
          </a:p>
          <a:p>
            <a:pPr marL="926465" lvl="1" indent="-343535">
              <a:lnSpc>
                <a:spcPct val="100000"/>
              </a:lnSpc>
              <a:buFont typeface="Arial"/>
              <a:buChar char="○"/>
              <a:tabLst>
                <a:tab pos="926465" algn="l"/>
              </a:tabLst>
            </a:pP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Quick</a:t>
            </a:r>
            <a:r>
              <a:rPr sz="1500" spc="-10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Time</a:t>
            </a:r>
            <a:r>
              <a:rPr sz="1500" spc="-7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45" dirty="0">
                <a:solidFill>
                  <a:srgbClr val="737373"/>
                </a:solidFill>
                <a:latin typeface="Trebuchet MS"/>
                <a:cs typeface="Trebuchet MS"/>
              </a:rPr>
              <a:t>to</a:t>
            </a:r>
            <a:r>
              <a:rPr sz="1500" spc="-7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Market</a:t>
            </a:r>
            <a:r>
              <a:rPr sz="1500" spc="-6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45" dirty="0">
                <a:solidFill>
                  <a:srgbClr val="737373"/>
                </a:solidFill>
                <a:latin typeface="Trebuchet MS"/>
                <a:cs typeface="Trebuchet MS"/>
              </a:rPr>
              <a:t>-</a:t>
            </a:r>
            <a:r>
              <a:rPr sz="1500" spc="-7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Verminderte</a:t>
            </a:r>
            <a:r>
              <a:rPr sz="1500" spc="-7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Kosten</a:t>
            </a:r>
            <a:endParaRPr sz="1500">
              <a:latin typeface="Trebuchet MS"/>
              <a:cs typeface="Trebuchet MS"/>
            </a:endParaRPr>
          </a:p>
          <a:p>
            <a:pPr marL="469265" indent="-34353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1500" b="1" spc="-65" dirty="0">
                <a:solidFill>
                  <a:srgbClr val="737373"/>
                </a:solidFill>
                <a:latin typeface="Trebuchet MS"/>
                <a:cs typeface="Trebuchet MS"/>
              </a:rPr>
              <a:t>Auditierbarkeit</a:t>
            </a:r>
            <a:r>
              <a:rPr sz="1500" b="1" spc="-2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(Weniger</a:t>
            </a:r>
            <a:r>
              <a:rPr sz="1500" spc="-3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Schwierigkeiten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50" dirty="0">
                <a:solidFill>
                  <a:srgbClr val="737373"/>
                </a:solidFill>
                <a:latin typeface="Trebuchet MS"/>
                <a:cs typeface="Trebuchet MS"/>
              </a:rPr>
              <a:t>mit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35" dirty="0">
                <a:solidFill>
                  <a:srgbClr val="737373"/>
                </a:solidFill>
                <a:latin typeface="Trebuchet MS"/>
                <a:cs typeface="Trebuchet MS"/>
              </a:rPr>
              <a:t>Behörden,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PETA,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20" dirty="0">
                <a:solidFill>
                  <a:srgbClr val="737373"/>
                </a:solidFill>
                <a:latin typeface="Trebuchet MS"/>
                <a:cs typeface="Trebuchet MS"/>
              </a:rPr>
              <a:t>etc)</a:t>
            </a:r>
            <a:endParaRPr sz="1500">
              <a:latin typeface="Trebuchet MS"/>
              <a:cs typeface="Trebuchet MS"/>
            </a:endParaRPr>
          </a:p>
          <a:p>
            <a:pPr marL="926465" lvl="1" indent="-343535">
              <a:lnSpc>
                <a:spcPct val="100000"/>
              </a:lnSpc>
              <a:buFont typeface="Arial"/>
              <a:buChar char="○"/>
              <a:tabLst>
                <a:tab pos="926465" algn="l"/>
              </a:tabLst>
            </a:pP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Rohdaten</a:t>
            </a:r>
            <a:r>
              <a:rPr sz="1500" spc="-7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40" dirty="0">
                <a:solidFill>
                  <a:srgbClr val="737373"/>
                </a:solidFill>
                <a:latin typeface="Trebuchet MS"/>
                <a:cs typeface="Trebuchet MS"/>
              </a:rPr>
              <a:t>in</a:t>
            </a:r>
            <a:r>
              <a:rPr sz="1500" spc="-7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unanbeädertet</a:t>
            </a:r>
            <a:r>
              <a:rPr sz="1500" spc="-6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form</a:t>
            </a:r>
            <a:r>
              <a:rPr sz="1500" spc="-7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30" dirty="0">
                <a:solidFill>
                  <a:srgbClr val="737373"/>
                </a:solidFill>
                <a:latin typeface="Trebuchet MS"/>
                <a:cs typeface="Trebuchet MS"/>
              </a:rPr>
              <a:t>werde</a:t>
            </a:r>
            <a:r>
              <a:rPr sz="1500" spc="-7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40" dirty="0">
                <a:solidFill>
                  <a:srgbClr val="737373"/>
                </a:solidFill>
                <a:latin typeface="Trebuchet MS"/>
                <a:cs typeface="Trebuchet MS"/>
              </a:rPr>
              <a:t>archiviert</a:t>
            </a:r>
            <a:r>
              <a:rPr sz="1500" spc="-6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dirty="0">
                <a:solidFill>
                  <a:srgbClr val="737373"/>
                </a:solidFill>
                <a:latin typeface="Trebuchet MS"/>
                <a:cs typeface="Trebuchet MS"/>
              </a:rPr>
              <a:t>und</a:t>
            </a:r>
            <a:r>
              <a:rPr sz="1500" spc="-7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historisiert</a:t>
            </a:r>
            <a:endParaRPr sz="1500">
              <a:latin typeface="Trebuchet MS"/>
              <a:cs typeface="Trebuchet MS"/>
            </a:endParaRPr>
          </a:p>
          <a:p>
            <a:pPr marL="469265" indent="-34353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1500" b="1" spc="-35" dirty="0">
                <a:solidFill>
                  <a:srgbClr val="737373"/>
                </a:solidFill>
                <a:latin typeface="Trebuchet MS"/>
                <a:cs typeface="Trebuchet MS"/>
              </a:rPr>
              <a:t>Cutting-</a:t>
            </a:r>
            <a:r>
              <a:rPr sz="1500" b="1" spc="-10" dirty="0">
                <a:solidFill>
                  <a:srgbClr val="737373"/>
                </a:solidFill>
                <a:latin typeface="Trebuchet MS"/>
                <a:cs typeface="Trebuchet MS"/>
              </a:rPr>
              <a:t>Edge</a:t>
            </a:r>
            <a:r>
              <a:rPr sz="1500" b="1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500" spc="-10" dirty="0">
                <a:solidFill>
                  <a:srgbClr val="737373"/>
                </a:solidFill>
                <a:latin typeface="Trebuchet MS"/>
                <a:cs typeface="Trebuchet MS"/>
              </a:rPr>
              <a:t>(Awesome!!)</a:t>
            </a:r>
            <a:endParaRPr sz="1500">
              <a:latin typeface="Trebuchet MS"/>
              <a:cs typeface="Trebuchet MS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57000" y="2437275"/>
            <a:ext cx="821899" cy="25889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685999"/>
            <a:ext cx="9144000" cy="3457575"/>
            <a:chOff x="0" y="1685999"/>
            <a:chExt cx="9144000" cy="34575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69600" y="1759350"/>
              <a:ext cx="1057859" cy="333227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721222" y="1759350"/>
              <a:ext cx="2193313" cy="333227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825" y="1759350"/>
              <a:ext cx="5573084" cy="333227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10" dirty="0"/>
              <a:t>07</a:t>
            </a:r>
            <a:r>
              <a:rPr spc="-40" dirty="0"/>
              <a:t> </a:t>
            </a:r>
            <a:r>
              <a:rPr dirty="0"/>
              <a:t>Umsetzung</a:t>
            </a:r>
            <a:r>
              <a:rPr spc="-35" dirty="0"/>
              <a:t> </a:t>
            </a:r>
            <a:r>
              <a:rPr dirty="0"/>
              <a:t>Data</a:t>
            </a:r>
            <a:r>
              <a:rPr spc="-35" dirty="0"/>
              <a:t> </a:t>
            </a:r>
            <a:r>
              <a:rPr spc="-10" dirty="0"/>
              <a:t>Warehouse</a:t>
            </a:r>
          </a:p>
        </p:txBody>
      </p:sp>
      <p:sp>
        <p:nvSpPr>
          <p:cNvPr id="7" name="object 7"/>
          <p:cNvSpPr/>
          <p:nvPr/>
        </p:nvSpPr>
        <p:spPr>
          <a:xfrm>
            <a:off x="7540900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DB4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670716" y="178463"/>
            <a:ext cx="2457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9" name="object 5"/>
          <p:cNvSpPr/>
          <p:nvPr/>
        </p:nvSpPr>
        <p:spPr>
          <a:xfrm>
            <a:off x="8245800" y="79893"/>
            <a:ext cx="505458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pPr algn="ctr">
              <a:lnSpc>
                <a:spcPct val="200000"/>
              </a:lnSpc>
            </a:pPr>
            <a:r>
              <a:rPr lang="de-DE" sz="1400" spc="40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 spc="40" dirty="0">
              <a:solidFill>
                <a:srgbClr val="FFFFFF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350" y="2229500"/>
            <a:ext cx="8839201" cy="225407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10" dirty="0"/>
              <a:t>08</a:t>
            </a:r>
            <a:r>
              <a:rPr spc="-70" dirty="0"/>
              <a:t> </a:t>
            </a:r>
            <a:r>
              <a:rPr dirty="0"/>
              <a:t>Gesamt</a:t>
            </a:r>
            <a:r>
              <a:rPr spc="-65" dirty="0"/>
              <a:t> </a:t>
            </a:r>
            <a:r>
              <a:rPr spc="-170" dirty="0"/>
              <a:t>IT-</a:t>
            </a:r>
            <a:r>
              <a:rPr spc="-75" dirty="0"/>
              <a:t>Architektur</a:t>
            </a:r>
          </a:p>
        </p:txBody>
      </p:sp>
      <p:sp>
        <p:nvSpPr>
          <p:cNvPr id="4" name="object 4"/>
          <p:cNvSpPr/>
          <p:nvPr/>
        </p:nvSpPr>
        <p:spPr>
          <a:xfrm>
            <a:off x="7540900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DB4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670716" y="178463"/>
            <a:ext cx="2457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7" name="object 5"/>
          <p:cNvSpPr/>
          <p:nvPr/>
        </p:nvSpPr>
        <p:spPr>
          <a:xfrm>
            <a:off x="8248497" y="50600"/>
            <a:ext cx="505458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pPr algn="ctr">
              <a:lnSpc>
                <a:spcPct val="200000"/>
              </a:lnSpc>
            </a:pPr>
            <a:r>
              <a:rPr lang="de-DE" sz="1400" spc="40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 spc="40" dirty="0">
              <a:solidFill>
                <a:srgbClr val="FFFFFF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685999"/>
            <a:ext cx="9144000" cy="3457575"/>
            <a:chOff x="0" y="1685999"/>
            <a:chExt cx="9144000" cy="34575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86250" y="2229500"/>
              <a:ext cx="4668298" cy="225407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5850" y="1783079"/>
              <a:ext cx="2676024" cy="326817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595275" y="1718349"/>
              <a:ext cx="4023995" cy="3374390"/>
            </a:xfrm>
            <a:custGeom>
              <a:avLst/>
              <a:gdLst/>
              <a:ahLst/>
              <a:cxnLst/>
              <a:rect l="l" t="t" r="r" b="b"/>
              <a:pathLst>
                <a:path w="4023995" h="3374390">
                  <a:moveTo>
                    <a:pt x="3228624" y="1290712"/>
                  </a:moveTo>
                  <a:lnTo>
                    <a:pt x="3231723" y="1248358"/>
                  </a:lnTo>
                  <a:lnTo>
                    <a:pt x="3240769" y="1207574"/>
                  </a:lnTo>
                  <a:lnTo>
                    <a:pt x="3255391" y="1168676"/>
                  </a:lnTo>
                  <a:lnTo>
                    <a:pt x="3275215" y="1131981"/>
                  </a:lnTo>
                  <a:lnTo>
                    <a:pt x="3299870" y="1097805"/>
                  </a:lnTo>
                  <a:lnTo>
                    <a:pt x="3328982" y="1066465"/>
                  </a:lnTo>
                  <a:lnTo>
                    <a:pt x="3362179" y="1038277"/>
                  </a:lnTo>
                  <a:lnTo>
                    <a:pt x="3399088" y="1013558"/>
                  </a:lnTo>
                  <a:lnTo>
                    <a:pt x="3439337" y="992623"/>
                  </a:lnTo>
                  <a:lnTo>
                    <a:pt x="3482553" y="975790"/>
                  </a:lnTo>
                  <a:lnTo>
                    <a:pt x="3528363" y="963374"/>
                  </a:lnTo>
                  <a:lnTo>
                    <a:pt x="3576394" y="955693"/>
                  </a:lnTo>
                  <a:lnTo>
                    <a:pt x="3626274" y="953062"/>
                  </a:lnTo>
                  <a:lnTo>
                    <a:pt x="3676155" y="955693"/>
                  </a:lnTo>
                  <a:lnTo>
                    <a:pt x="3724186" y="963374"/>
                  </a:lnTo>
                  <a:lnTo>
                    <a:pt x="3769996" y="975790"/>
                  </a:lnTo>
                  <a:lnTo>
                    <a:pt x="3813212" y="992623"/>
                  </a:lnTo>
                  <a:lnTo>
                    <a:pt x="3853461" y="1013558"/>
                  </a:lnTo>
                  <a:lnTo>
                    <a:pt x="3890370" y="1038277"/>
                  </a:lnTo>
                  <a:lnTo>
                    <a:pt x="3923567" y="1066465"/>
                  </a:lnTo>
                  <a:lnTo>
                    <a:pt x="3952679" y="1097805"/>
                  </a:lnTo>
                  <a:lnTo>
                    <a:pt x="3977334" y="1131981"/>
                  </a:lnTo>
                  <a:lnTo>
                    <a:pt x="3997158" y="1168676"/>
                  </a:lnTo>
                  <a:lnTo>
                    <a:pt x="4011780" y="1207574"/>
                  </a:lnTo>
                  <a:lnTo>
                    <a:pt x="4020826" y="1248358"/>
                  </a:lnTo>
                  <a:lnTo>
                    <a:pt x="4023924" y="1290712"/>
                  </a:lnTo>
                  <a:lnTo>
                    <a:pt x="4020826" y="1333066"/>
                  </a:lnTo>
                  <a:lnTo>
                    <a:pt x="4011780" y="1373850"/>
                  </a:lnTo>
                  <a:lnTo>
                    <a:pt x="3997158" y="1412748"/>
                  </a:lnTo>
                  <a:lnTo>
                    <a:pt x="3977334" y="1449443"/>
                  </a:lnTo>
                  <a:lnTo>
                    <a:pt x="3952679" y="1483619"/>
                  </a:lnTo>
                  <a:lnTo>
                    <a:pt x="3923567" y="1514959"/>
                  </a:lnTo>
                  <a:lnTo>
                    <a:pt x="3890370" y="1543147"/>
                  </a:lnTo>
                  <a:lnTo>
                    <a:pt x="3853461" y="1567866"/>
                  </a:lnTo>
                  <a:lnTo>
                    <a:pt x="3813212" y="1588801"/>
                  </a:lnTo>
                  <a:lnTo>
                    <a:pt x="3769996" y="1605634"/>
                  </a:lnTo>
                  <a:lnTo>
                    <a:pt x="3724186" y="1618050"/>
                  </a:lnTo>
                  <a:lnTo>
                    <a:pt x="3676155" y="1625731"/>
                  </a:lnTo>
                  <a:lnTo>
                    <a:pt x="3626274" y="1628362"/>
                  </a:lnTo>
                  <a:lnTo>
                    <a:pt x="3576394" y="1625731"/>
                  </a:lnTo>
                  <a:lnTo>
                    <a:pt x="3528363" y="1618050"/>
                  </a:lnTo>
                  <a:lnTo>
                    <a:pt x="3482553" y="1605634"/>
                  </a:lnTo>
                  <a:lnTo>
                    <a:pt x="3439337" y="1588801"/>
                  </a:lnTo>
                  <a:lnTo>
                    <a:pt x="3399088" y="1567866"/>
                  </a:lnTo>
                  <a:lnTo>
                    <a:pt x="3362179" y="1543147"/>
                  </a:lnTo>
                  <a:lnTo>
                    <a:pt x="3328982" y="1514959"/>
                  </a:lnTo>
                  <a:lnTo>
                    <a:pt x="3299870" y="1483619"/>
                  </a:lnTo>
                  <a:lnTo>
                    <a:pt x="3275215" y="1449443"/>
                  </a:lnTo>
                  <a:lnTo>
                    <a:pt x="3255391" y="1412748"/>
                  </a:lnTo>
                  <a:lnTo>
                    <a:pt x="3240769" y="1373850"/>
                  </a:lnTo>
                  <a:lnTo>
                    <a:pt x="3231723" y="1333066"/>
                  </a:lnTo>
                  <a:lnTo>
                    <a:pt x="3228624" y="1290712"/>
                  </a:lnTo>
                  <a:close/>
                </a:path>
                <a:path w="4023995" h="3374390">
                  <a:moveTo>
                    <a:pt x="3791399" y="982799"/>
                  </a:moveTo>
                  <a:lnTo>
                    <a:pt x="0" y="0"/>
                  </a:lnTo>
                </a:path>
                <a:path w="4023995" h="3374390">
                  <a:moveTo>
                    <a:pt x="3801024" y="1588949"/>
                  </a:moveTo>
                  <a:lnTo>
                    <a:pt x="3024" y="3374249"/>
                  </a:lnTo>
                </a:path>
              </a:pathLst>
            </a:custGeom>
            <a:ln w="28574">
              <a:solidFill>
                <a:srgbClr val="42424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13099" y="1709399"/>
              <a:ext cx="2881630" cy="3387090"/>
            </a:xfrm>
            <a:custGeom>
              <a:avLst/>
              <a:gdLst/>
              <a:ahLst/>
              <a:cxnLst/>
              <a:rect l="l" t="t" r="r" b="b"/>
              <a:pathLst>
                <a:path w="2881629" h="3387090">
                  <a:moveTo>
                    <a:pt x="0" y="0"/>
                  </a:moveTo>
                  <a:lnTo>
                    <a:pt x="2881499" y="0"/>
                  </a:lnTo>
                  <a:lnTo>
                    <a:pt x="2881499" y="3386999"/>
                  </a:lnTo>
                  <a:lnTo>
                    <a:pt x="0" y="3386999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42424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44925" y="420194"/>
            <a:ext cx="6322060" cy="998855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3829"/>
              </a:lnSpc>
              <a:spcBef>
                <a:spcPts val="204"/>
              </a:spcBef>
            </a:pPr>
            <a:r>
              <a:rPr spc="-25" dirty="0"/>
              <a:t>08_Darstellung</a:t>
            </a:r>
            <a:r>
              <a:rPr spc="-130" dirty="0"/>
              <a:t> </a:t>
            </a:r>
            <a:r>
              <a:rPr spc="-90" dirty="0"/>
              <a:t>der</a:t>
            </a:r>
            <a:r>
              <a:rPr spc="-130" dirty="0"/>
              <a:t> </a:t>
            </a:r>
            <a:r>
              <a:rPr spc="-10" dirty="0"/>
              <a:t>Datawarehouse </a:t>
            </a:r>
            <a:r>
              <a:rPr spc="-170" dirty="0"/>
              <a:t>IT-</a:t>
            </a:r>
            <a:r>
              <a:rPr spc="-10" dirty="0"/>
              <a:t>Architektur</a:t>
            </a:r>
          </a:p>
        </p:txBody>
      </p:sp>
      <p:sp>
        <p:nvSpPr>
          <p:cNvPr id="8" name="object 8"/>
          <p:cNvSpPr/>
          <p:nvPr/>
        </p:nvSpPr>
        <p:spPr>
          <a:xfrm>
            <a:off x="7540900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DB4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7670716" y="178463"/>
            <a:ext cx="2457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endParaRPr sz="1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10" dirty="0"/>
              <a:t>09</a:t>
            </a:r>
            <a:r>
              <a:rPr spc="-135" dirty="0"/>
              <a:t> </a:t>
            </a:r>
            <a:r>
              <a:rPr spc="-85" dirty="0"/>
              <a:t>Software,</a:t>
            </a:r>
            <a:r>
              <a:rPr spc="-190" dirty="0"/>
              <a:t> </a:t>
            </a:r>
            <a:r>
              <a:rPr spc="40" dirty="0"/>
              <a:t>Tools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7012924" y="50600"/>
            <a:ext cx="2089150" cy="505459"/>
            <a:chOff x="7012924" y="50600"/>
            <a:chExt cx="2089150" cy="505459"/>
          </a:xfrm>
        </p:grpSpPr>
        <p:sp>
          <p:nvSpPr>
            <p:cNvPr id="4" name="object 4"/>
            <p:cNvSpPr/>
            <p:nvPr/>
          </p:nvSpPr>
          <p:spPr>
            <a:xfrm>
              <a:off x="7012924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0F9D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54089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DB4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068874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F4B4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59684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4FC3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7074166" y="178463"/>
            <a:ext cx="19094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08965" algn="l"/>
                <a:tab pos="1143000" algn="l"/>
                <a:tab pos="1653539" algn="l"/>
              </a:tabLst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45" dirty="0">
                <a:solidFill>
                  <a:srgbClr val="FFFFFF"/>
                </a:solidFill>
                <a:latin typeface="Trebuchet MS"/>
                <a:cs typeface="Trebuchet MS"/>
              </a:rPr>
              <a:t>PL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29950" y="2144006"/>
            <a:ext cx="3289300" cy="1671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0" dirty="0">
                <a:solidFill>
                  <a:srgbClr val="737373"/>
                </a:solidFill>
                <a:latin typeface="Trebuchet MS"/>
                <a:cs typeface="Trebuchet MS"/>
              </a:rPr>
              <a:t>Collaborative</a:t>
            </a:r>
            <a:r>
              <a:rPr sz="1800" b="1" spc="-4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b="1" spc="-10" dirty="0">
                <a:solidFill>
                  <a:srgbClr val="737373"/>
                </a:solidFill>
                <a:latin typeface="Trebuchet MS"/>
                <a:cs typeface="Trebuchet MS"/>
              </a:rPr>
              <a:t>tools</a:t>
            </a:r>
            <a:endParaRPr sz="1800">
              <a:latin typeface="Trebuchet MS"/>
              <a:cs typeface="Trebuchet MS"/>
            </a:endParaRPr>
          </a:p>
          <a:p>
            <a:pPr marL="469265" indent="-36639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1800" spc="-10" dirty="0">
                <a:solidFill>
                  <a:srgbClr val="737373"/>
                </a:solidFill>
                <a:latin typeface="Trebuchet MS"/>
                <a:cs typeface="Trebuchet MS"/>
              </a:rPr>
              <a:t>Diagrams.net</a:t>
            </a:r>
            <a:endParaRPr sz="1800">
              <a:latin typeface="Trebuchet MS"/>
              <a:cs typeface="Trebuchet MS"/>
            </a:endParaRPr>
          </a:p>
          <a:p>
            <a:pPr marL="469265" indent="-36639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Google</a:t>
            </a:r>
            <a:r>
              <a:rPr sz="1800" spc="-4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Docs,</a:t>
            </a:r>
            <a:r>
              <a:rPr sz="1800" spc="-4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25" dirty="0">
                <a:solidFill>
                  <a:srgbClr val="737373"/>
                </a:solidFill>
                <a:latin typeface="Trebuchet MS"/>
                <a:cs typeface="Trebuchet MS"/>
              </a:rPr>
              <a:t>Sheets,</a:t>
            </a:r>
            <a:r>
              <a:rPr sz="1800" spc="-4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10" dirty="0">
                <a:solidFill>
                  <a:srgbClr val="737373"/>
                </a:solidFill>
                <a:latin typeface="Trebuchet MS"/>
                <a:cs typeface="Trebuchet MS"/>
              </a:rPr>
              <a:t>Slides</a:t>
            </a:r>
            <a:endParaRPr sz="18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70"/>
              </a:spcBef>
              <a:buClr>
                <a:srgbClr val="737373"/>
              </a:buClr>
              <a:buFont typeface="Arial"/>
              <a:buChar char="●"/>
            </a:pPr>
            <a:endParaRPr sz="18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1800" b="1" spc="-10" dirty="0">
                <a:solidFill>
                  <a:srgbClr val="737373"/>
                </a:solidFill>
                <a:latin typeface="Trebuchet MS"/>
                <a:cs typeface="Trebuchet MS"/>
              </a:rPr>
              <a:t>Datenbankverwaltungstool</a:t>
            </a:r>
            <a:endParaRPr sz="1800">
              <a:latin typeface="Trebuchet MS"/>
              <a:cs typeface="Trebuchet MS"/>
            </a:endParaRPr>
          </a:p>
          <a:p>
            <a:pPr marL="469265" indent="-36639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1800" spc="-10" dirty="0">
                <a:solidFill>
                  <a:srgbClr val="737373"/>
                </a:solidFill>
                <a:latin typeface="Trebuchet MS"/>
                <a:cs typeface="Trebuchet MS"/>
              </a:rPr>
              <a:t>SQLite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29950" y="4064245"/>
            <a:ext cx="25965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737373"/>
                </a:solidFill>
                <a:latin typeface="Trebuchet MS"/>
                <a:cs typeface="Trebuchet MS"/>
              </a:rPr>
              <a:t>Automatisierung</a:t>
            </a:r>
            <a:endParaRPr sz="1800">
              <a:latin typeface="Trebuchet MS"/>
              <a:cs typeface="Trebuchet MS"/>
            </a:endParaRPr>
          </a:p>
          <a:p>
            <a:pPr marL="469265" indent="-36639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1800" spc="-30" dirty="0">
                <a:solidFill>
                  <a:srgbClr val="737373"/>
                </a:solidFill>
                <a:latin typeface="Trebuchet MS"/>
                <a:cs typeface="Trebuchet MS"/>
              </a:rPr>
              <a:t>Jupyter</a:t>
            </a:r>
            <a:r>
              <a:rPr sz="1800" spc="-8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10" dirty="0">
                <a:solidFill>
                  <a:srgbClr val="737373"/>
                </a:solidFill>
                <a:latin typeface="Trebuchet MS"/>
                <a:cs typeface="Trebuchet MS"/>
              </a:rPr>
              <a:t>Labs/Python</a:t>
            </a:r>
            <a:endParaRPr sz="1800">
              <a:latin typeface="Trebuchet MS"/>
              <a:cs typeface="Trebuchet MS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4121725" y="1842325"/>
            <a:ext cx="4452620" cy="3236595"/>
            <a:chOff x="4121725" y="1842325"/>
            <a:chExt cx="4452620" cy="3236595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21725" y="3428351"/>
              <a:ext cx="2809024" cy="1650249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49975" y="1842325"/>
              <a:ext cx="2323799" cy="2323799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970000" y="4045035"/>
            <a:ext cx="508634" cy="101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" dirty="0">
                <a:solidFill>
                  <a:srgbClr val="737373"/>
                </a:solidFill>
                <a:latin typeface="Trebuchet MS"/>
                <a:cs typeface="Trebuchet MS"/>
              </a:rPr>
              <a:t>Image</a:t>
            </a:r>
            <a:r>
              <a:rPr sz="5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500" spc="-10" dirty="0">
                <a:solidFill>
                  <a:srgbClr val="737373"/>
                </a:solidFill>
                <a:latin typeface="Trebuchet MS"/>
                <a:cs typeface="Trebuchet MS"/>
              </a:rPr>
              <a:t>by FreePik</a:t>
            </a:r>
            <a:endParaRPr sz="5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3829"/>
              </a:lnSpc>
              <a:spcBef>
                <a:spcPts val="204"/>
              </a:spcBef>
            </a:pPr>
            <a:r>
              <a:rPr dirty="0"/>
              <a:t>10_</a:t>
            </a:r>
            <a:r>
              <a:rPr spc="-40" dirty="0"/>
              <a:t> </a:t>
            </a:r>
            <a:r>
              <a:rPr dirty="0"/>
              <a:t>Vorgehensweise</a:t>
            </a:r>
            <a:r>
              <a:rPr spc="-40" dirty="0"/>
              <a:t> </a:t>
            </a:r>
            <a:r>
              <a:rPr spc="-10" dirty="0"/>
              <a:t>beim</a:t>
            </a:r>
            <a:r>
              <a:rPr spc="-40" dirty="0"/>
              <a:t> </a:t>
            </a:r>
            <a:r>
              <a:rPr spc="-55" dirty="0"/>
              <a:t>Datenqualität </a:t>
            </a:r>
            <a:r>
              <a:rPr spc="-10" dirty="0"/>
              <a:t>Konzept</a:t>
            </a:r>
          </a:p>
        </p:txBody>
      </p:sp>
      <p:sp>
        <p:nvSpPr>
          <p:cNvPr id="3" name="object 3"/>
          <p:cNvSpPr/>
          <p:nvPr/>
        </p:nvSpPr>
        <p:spPr>
          <a:xfrm>
            <a:off x="7012924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0F9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074166" y="178463"/>
            <a:ext cx="3556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773362" y="6603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48601" y="178463"/>
            <a:ext cx="53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 dirty="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9095" marR="445770" indent="-367030">
              <a:lnSpc>
                <a:spcPct val="150000"/>
              </a:lnSpc>
              <a:spcBef>
                <a:spcPts val="100"/>
              </a:spcBef>
              <a:buFont typeface="Arial"/>
              <a:buChar char="●"/>
              <a:tabLst>
                <a:tab pos="379095" algn="l"/>
              </a:tabLst>
            </a:pPr>
            <a:r>
              <a:rPr spc="-35" dirty="0"/>
              <a:t>Deﬁnition</a:t>
            </a:r>
            <a:r>
              <a:rPr spc="-50" dirty="0"/>
              <a:t> </a:t>
            </a:r>
            <a:r>
              <a:rPr dirty="0"/>
              <a:t>von</a:t>
            </a:r>
            <a:r>
              <a:rPr spc="-50" dirty="0"/>
              <a:t> </a:t>
            </a:r>
            <a:r>
              <a:rPr spc="-20" dirty="0"/>
              <a:t>Qualitätsstandards:</a:t>
            </a:r>
            <a:r>
              <a:rPr spc="-50" dirty="0"/>
              <a:t> </a:t>
            </a:r>
            <a:r>
              <a:rPr dirty="0"/>
              <a:t>Festlegung</a:t>
            </a:r>
            <a:r>
              <a:rPr spc="-50" dirty="0"/>
              <a:t> </a:t>
            </a:r>
            <a:r>
              <a:rPr dirty="0"/>
              <a:t>von</a:t>
            </a:r>
            <a:r>
              <a:rPr spc="-50" dirty="0"/>
              <a:t> </a:t>
            </a:r>
            <a:r>
              <a:rPr spc="-65" dirty="0"/>
              <a:t>Kriterien</a:t>
            </a:r>
            <a:r>
              <a:rPr spc="-50" dirty="0"/>
              <a:t> </a:t>
            </a:r>
            <a:r>
              <a:rPr spc="-25" dirty="0"/>
              <a:t>der </a:t>
            </a:r>
            <a:r>
              <a:rPr spc="-60" dirty="0"/>
              <a:t>Datenqualität,</a:t>
            </a:r>
            <a:r>
              <a:rPr spc="-85" dirty="0"/>
              <a:t> </a:t>
            </a:r>
            <a:r>
              <a:rPr spc="-10" dirty="0"/>
              <a:t>basierend</a:t>
            </a:r>
            <a:r>
              <a:rPr spc="-85" dirty="0"/>
              <a:t> </a:t>
            </a:r>
            <a:r>
              <a:rPr spc="-10" dirty="0"/>
              <a:t>auf</a:t>
            </a:r>
            <a:r>
              <a:rPr spc="-80" dirty="0"/>
              <a:t> </a:t>
            </a:r>
            <a:r>
              <a:rPr spc="-10" dirty="0"/>
              <a:t>den</a:t>
            </a:r>
            <a:r>
              <a:rPr spc="-85" dirty="0"/>
              <a:t> </a:t>
            </a:r>
            <a:r>
              <a:rPr dirty="0"/>
              <a:t>Geschäftsanforderungen</a:t>
            </a:r>
            <a:r>
              <a:rPr spc="-85" dirty="0"/>
              <a:t> </a:t>
            </a:r>
            <a:r>
              <a:rPr dirty="0"/>
              <a:t>und</a:t>
            </a:r>
            <a:r>
              <a:rPr spc="-80" dirty="0"/>
              <a:t> </a:t>
            </a:r>
            <a:r>
              <a:rPr spc="-70" dirty="0"/>
              <a:t>-</a:t>
            </a:r>
            <a:r>
              <a:rPr spc="-10" dirty="0"/>
              <a:t>zielen.</a:t>
            </a:r>
          </a:p>
          <a:p>
            <a:pPr marL="379095" marR="798195" indent="-367030">
              <a:lnSpc>
                <a:spcPct val="150000"/>
              </a:lnSpc>
              <a:buFont typeface="Arial"/>
              <a:buChar char="●"/>
              <a:tabLst>
                <a:tab pos="379095" algn="l"/>
              </a:tabLst>
            </a:pPr>
            <a:r>
              <a:rPr spc="-25" dirty="0"/>
              <a:t>Datenbereinigung:Durchführung</a:t>
            </a:r>
            <a:r>
              <a:rPr spc="75" dirty="0"/>
              <a:t> </a:t>
            </a:r>
            <a:r>
              <a:rPr dirty="0"/>
              <a:t>von</a:t>
            </a:r>
            <a:r>
              <a:rPr spc="75" dirty="0"/>
              <a:t> </a:t>
            </a:r>
            <a:r>
              <a:rPr dirty="0"/>
              <a:t>Bereinigungsmaßnahmen</a:t>
            </a:r>
            <a:r>
              <a:rPr spc="75" dirty="0"/>
              <a:t> </a:t>
            </a:r>
            <a:r>
              <a:rPr spc="-25" dirty="0"/>
              <a:t>wie </a:t>
            </a:r>
            <a:r>
              <a:rPr spc="-45" dirty="0"/>
              <a:t>Duplikaterkennung,</a:t>
            </a:r>
            <a:r>
              <a:rPr spc="-50" dirty="0"/>
              <a:t> Fehlerkorrektur</a:t>
            </a:r>
            <a:r>
              <a:rPr spc="-45" dirty="0"/>
              <a:t> </a:t>
            </a:r>
            <a:r>
              <a:rPr dirty="0"/>
              <a:t>und</a:t>
            </a:r>
            <a:r>
              <a:rPr spc="-45" dirty="0"/>
              <a:t> </a:t>
            </a:r>
            <a:r>
              <a:rPr spc="-25" dirty="0"/>
              <a:t>Standardisierung,</a:t>
            </a:r>
            <a:r>
              <a:rPr spc="-50" dirty="0"/>
              <a:t> </a:t>
            </a:r>
            <a:r>
              <a:rPr dirty="0"/>
              <a:t>um</a:t>
            </a:r>
            <a:r>
              <a:rPr spc="-45" dirty="0"/>
              <a:t> </a:t>
            </a:r>
            <a:r>
              <a:rPr spc="-25" dirty="0"/>
              <a:t>die </a:t>
            </a:r>
            <a:r>
              <a:rPr spc="-45" dirty="0"/>
              <a:t>Datenqualität </a:t>
            </a:r>
            <a:r>
              <a:rPr dirty="0"/>
              <a:t>zu</a:t>
            </a:r>
            <a:r>
              <a:rPr spc="-45" dirty="0"/>
              <a:t> </a:t>
            </a:r>
            <a:r>
              <a:rPr spc="-10" dirty="0"/>
              <a:t>verbessern.</a:t>
            </a:r>
          </a:p>
          <a:p>
            <a:pPr marL="379095" marR="5080" indent="-367030">
              <a:lnSpc>
                <a:spcPct val="150000"/>
              </a:lnSpc>
              <a:buFont typeface="Arial"/>
              <a:buChar char="●"/>
              <a:tabLst>
                <a:tab pos="379095" algn="l"/>
              </a:tabLst>
            </a:pPr>
            <a:r>
              <a:rPr spc="-30" dirty="0"/>
              <a:t>Implementierung </a:t>
            </a:r>
            <a:r>
              <a:rPr dirty="0"/>
              <a:t>von</a:t>
            </a:r>
            <a:r>
              <a:rPr spc="-30" dirty="0"/>
              <a:t> </a:t>
            </a:r>
            <a:r>
              <a:rPr spc="-10" dirty="0"/>
              <a:t>Daten</a:t>
            </a:r>
            <a:r>
              <a:rPr spc="-30" dirty="0"/>
              <a:t> </a:t>
            </a:r>
            <a:r>
              <a:rPr spc="-20" dirty="0"/>
              <a:t>Qualitätsprozessen:Einführung</a:t>
            </a:r>
            <a:r>
              <a:rPr spc="-30" dirty="0"/>
              <a:t> </a:t>
            </a:r>
            <a:r>
              <a:rPr dirty="0"/>
              <a:t>von</a:t>
            </a:r>
            <a:r>
              <a:rPr spc="-25" dirty="0"/>
              <a:t> </a:t>
            </a:r>
            <a:r>
              <a:rPr spc="-10" dirty="0"/>
              <a:t>Prozessen </a:t>
            </a:r>
            <a:r>
              <a:rPr dirty="0"/>
              <a:t>und</a:t>
            </a:r>
            <a:r>
              <a:rPr spc="-65" dirty="0"/>
              <a:t> </a:t>
            </a:r>
            <a:r>
              <a:rPr spc="-35" dirty="0"/>
              <a:t>Verfahren</a:t>
            </a:r>
            <a:r>
              <a:rPr spc="-60" dirty="0"/>
              <a:t> </a:t>
            </a:r>
            <a:r>
              <a:rPr spc="-20" dirty="0"/>
              <a:t>zur</a:t>
            </a:r>
            <a:r>
              <a:rPr spc="-65" dirty="0"/>
              <a:t> </a:t>
            </a:r>
            <a:r>
              <a:rPr spc="-45" dirty="0"/>
              <a:t>kontinuierlichen</a:t>
            </a:r>
            <a:r>
              <a:rPr spc="-60" dirty="0"/>
              <a:t> </a:t>
            </a:r>
            <a:r>
              <a:rPr spc="-30" dirty="0"/>
              <a:t>Überwachung,</a:t>
            </a:r>
            <a:r>
              <a:rPr spc="-60" dirty="0"/>
              <a:t> </a:t>
            </a:r>
            <a:r>
              <a:rPr spc="95" dirty="0"/>
              <a:t>Messung</a:t>
            </a:r>
            <a:r>
              <a:rPr spc="-65" dirty="0"/>
              <a:t> </a:t>
            </a:r>
            <a:r>
              <a:rPr spc="-25" dirty="0"/>
              <a:t>und </a:t>
            </a:r>
            <a:r>
              <a:rPr dirty="0"/>
              <a:t>Verbesserung</a:t>
            </a:r>
            <a:r>
              <a:rPr spc="-5" dirty="0"/>
              <a:t> </a:t>
            </a:r>
            <a:r>
              <a:rPr spc="-55" dirty="0"/>
              <a:t>der</a:t>
            </a:r>
            <a:r>
              <a:rPr dirty="0"/>
              <a:t> </a:t>
            </a:r>
            <a:r>
              <a:rPr spc="-10" dirty="0"/>
              <a:t>Datenqualität.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3829"/>
              </a:lnSpc>
              <a:spcBef>
                <a:spcPts val="204"/>
              </a:spcBef>
            </a:pPr>
            <a:r>
              <a:rPr dirty="0"/>
              <a:t>10_</a:t>
            </a:r>
            <a:r>
              <a:rPr spc="-40" dirty="0"/>
              <a:t> </a:t>
            </a:r>
            <a:r>
              <a:rPr dirty="0"/>
              <a:t>Vorgehensweise</a:t>
            </a:r>
            <a:r>
              <a:rPr spc="-40" dirty="0"/>
              <a:t> </a:t>
            </a:r>
            <a:r>
              <a:rPr spc="-10" dirty="0"/>
              <a:t>beim</a:t>
            </a:r>
            <a:r>
              <a:rPr spc="-40" dirty="0"/>
              <a:t> Dataquality </a:t>
            </a:r>
            <a:r>
              <a:rPr spc="-10" dirty="0"/>
              <a:t>Konzept</a:t>
            </a:r>
          </a:p>
        </p:txBody>
      </p:sp>
      <p:sp>
        <p:nvSpPr>
          <p:cNvPr id="3" name="object 3"/>
          <p:cNvSpPr/>
          <p:nvPr/>
        </p:nvSpPr>
        <p:spPr>
          <a:xfrm>
            <a:off x="7012924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0F9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074166" y="178463"/>
            <a:ext cx="3556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596849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715429" y="178463"/>
            <a:ext cx="2679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3549" y="1683921"/>
            <a:ext cx="8477250" cy="1671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9095" marR="5080" indent="-367030">
              <a:lnSpc>
                <a:spcPct val="150000"/>
              </a:lnSpc>
              <a:spcBef>
                <a:spcPts val="100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Schulung</a:t>
            </a:r>
            <a:r>
              <a:rPr sz="18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und</a:t>
            </a:r>
            <a:r>
              <a:rPr sz="18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20" dirty="0">
                <a:solidFill>
                  <a:srgbClr val="737373"/>
                </a:solidFill>
                <a:latin typeface="Trebuchet MS"/>
                <a:cs typeface="Trebuchet MS"/>
              </a:rPr>
              <a:t>Sensibilisierung:</a:t>
            </a:r>
            <a:r>
              <a:rPr sz="18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Schulung</a:t>
            </a:r>
            <a:r>
              <a:rPr sz="1800" spc="-1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55" dirty="0">
                <a:solidFill>
                  <a:srgbClr val="737373"/>
                </a:solidFill>
                <a:latin typeface="Trebuchet MS"/>
                <a:cs typeface="Trebuchet MS"/>
              </a:rPr>
              <a:t>der</a:t>
            </a:r>
            <a:r>
              <a:rPr sz="18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40" dirty="0">
                <a:solidFill>
                  <a:srgbClr val="737373"/>
                </a:solidFill>
                <a:latin typeface="Trebuchet MS"/>
                <a:cs typeface="Trebuchet MS"/>
              </a:rPr>
              <a:t>Mitarbeiter</a:t>
            </a:r>
            <a:r>
              <a:rPr sz="18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40" dirty="0">
                <a:solidFill>
                  <a:srgbClr val="737373"/>
                </a:solidFill>
                <a:latin typeface="Trebuchet MS"/>
                <a:cs typeface="Trebuchet MS"/>
              </a:rPr>
              <a:t>über</a:t>
            </a:r>
            <a:r>
              <a:rPr sz="18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45" dirty="0">
                <a:solidFill>
                  <a:srgbClr val="737373"/>
                </a:solidFill>
                <a:latin typeface="Trebuchet MS"/>
                <a:cs typeface="Trebuchet MS"/>
              </a:rPr>
              <a:t>die</a:t>
            </a:r>
            <a:r>
              <a:rPr sz="1800" spc="-10" dirty="0">
                <a:solidFill>
                  <a:srgbClr val="737373"/>
                </a:solidFill>
                <a:latin typeface="Trebuchet MS"/>
                <a:cs typeface="Trebuchet MS"/>
              </a:rPr>
              <a:t> Bedeutung</a:t>
            </a:r>
            <a:r>
              <a:rPr sz="18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25" dirty="0">
                <a:solidFill>
                  <a:srgbClr val="737373"/>
                </a:solidFill>
                <a:latin typeface="Trebuchet MS"/>
                <a:cs typeface="Trebuchet MS"/>
              </a:rPr>
              <a:t>von </a:t>
            </a:r>
            <a:r>
              <a:rPr sz="1800" spc="-45" dirty="0">
                <a:solidFill>
                  <a:srgbClr val="737373"/>
                </a:solidFill>
                <a:latin typeface="Trebuchet MS"/>
                <a:cs typeface="Trebuchet MS"/>
              </a:rPr>
              <a:t>Datenqualität</a:t>
            </a:r>
            <a:r>
              <a:rPr sz="1800" spc="-3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und</a:t>
            </a:r>
            <a:r>
              <a:rPr sz="18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50" dirty="0">
                <a:solidFill>
                  <a:srgbClr val="737373"/>
                </a:solidFill>
                <a:latin typeface="Trebuchet MS"/>
                <a:cs typeface="Trebuchet MS"/>
              </a:rPr>
              <a:t>deren</a:t>
            </a:r>
            <a:r>
              <a:rPr sz="18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Auswirkungen</a:t>
            </a:r>
            <a:r>
              <a:rPr sz="18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10" dirty="0">
                <a:solidFill>
                  <a:srgbClr val="737373"/>
                </a:solidFill>
                <a:latin typeface="Trebuchet MS"/>
                <a:cs typeface="Trebuchet MS"/>
              </a:rPr>
              <a:t>auf</a:t>
            </a:r>
            <a:r>
              <a:rPr sz="18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Geschäftsprozesse,</a:t>
            </a:r>
            <a:r>
              <a:rPr sz="18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um</a:t>
            </a:r>
            <a:r>
              <a:rPr sz="1800" spc="-3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50" dirty="0">
                <a:solidFill>
                  <a:srgbClr val="737373"/>
                </a:solidFill>
                <a:latin typeface="Trebuchet MS"/>
                <a:cs typeface="Trebuchet MS"/>
              </a:rPr>
              <a:t>das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Bewusstsein</a:t>
            </a:r>
            <a:r>
              <a:rPr sz="18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und</a:t>
            </a:r>
            <a:r>
              <a:rPr sz="18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Akzeptanz</a:t>
            </a:r>
            <a:r>
              <a:rPr sz="18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zu</a:t>
            </a:r>
            <a:r>
              <a:rPr sz="1800" spc="-1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10" dirty="0">
                <a:solidFill>
                  <a:srgbClr val="737373"/>
                </a:solidFill>
                <a:latin typeface="Trebuchet MS"/>
                <a:cs typeface="Trebuchet MS"/>
              </a:rPr>
              <a:t>fördern.</a:t>
            </a:r>
            <a:endParaRPr sz="1800">
              <a:latin typeface="Trebuchet MS"/>
              <a:cs typeface="Trebuchet MS"/>
            </a:endParaRPr>
          </a:p>
          <a:p>
            <a:pPr marL="379095" indent="-366395">
              <a:lnSpc>
                <a:spcPct val="100000"/>
              </a:lnSpc>
              <a:spcBef>
                <a:spcPts val="1080"/>
              </a:spcBef>
              <a:buFont typeface="Arial"/>
              <a:buChar char="●"/>
              <a:tabLst>
                <a:tab pos="379095" algn="l"/>
              </a:tabLst>
            </a:pPr>
            <a:r>
              <a:rPr sz="1800" spc="-45" dirty="0">
                <a:solidFill>
                  <a:srgbClr val="737373"/>
                </a:solidFill>
                <a:latin typeface="Trebuchet MS"/>
                <a:cs typeface="Trebuchet MS"/>
              </a:rPr>
              <a:t>Kontinuierliche</a:t>
            </a:r>
            <a:r>
              <a:rPr sz="1800" spc="-7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Überwachung</a:t>
            </a:r>
            <a:r>
              <a:rPr sz="1800" spc="-6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und</a:t>
            </a:r>
            <a:r>
              <a:rPr sz="1800" spc="-7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25" dirty="0">
                <a:solidFill>
                  <a:srgbClr val="737373"/>
                </a:solidFill>
                <a:latin typeface="Trebuchet MS"/>
                <a:cs typeface="Trebuchet MS"/>
              </a:rPr>
              <a:t>Optimierung</a:t>
            </a:r>
            <a:r>
              <a:rPr sz="1800" spc="-6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10" dirty="0">
                <a:solidFill>
                  <a:srgbClr val="737373"/>
                </a:solidFill>
                <a:latin typeface="Trebuchet MS"/>
                <a:cs typeface="Trebuchet MS"/>
              </a:rPr>
              <a:t>den</a:t>
            </a:r>
            <a:r>
              <a:rPr sz="1800" spc="-6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10" dirty="0">
                <a:solidFill>
                  <a:srgbClr val="737373"/>
                </a:solidFill>
                <a:latin typeface="Trebuchet MS"/>
                <a:cs typeface="Trebuchet MS"/>
              </a:rPr>
              <a:t>System.</a:t>
            </a:r>
            <a:endParaRPr sz="1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Übersicht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467137" y="2152862"/>
          <a:ext cx="8221980" cy="20078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10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0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645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dirty="0">
                          <a:latin typeface="Arial"/>
                          <a:cs typeface="Arial"/>
                        </a:rPr>
                        <a:t>01_</a:t>
                      </a:r>
                      <a:r>
                        <a:rPr sz="1000" spc="-7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Aufteilung</a:t>
                      </a:r>
                      <a:r>
                        <a:rPr sz="1000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innerhalb</a:t>
                      </a:r>
                      <a:r>
                        <a:rPr sz="1000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der</a:t>
                      </a:r>
                      <a:r>
                        <a:rPr sz="1000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Gruppe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dirty="0">
                          <a:latin typeface="Arial"/>
                          <a:cs typeface="Arial"/>
                        </a:rPr>
                        <a:t>07</a:t>
                      </a:r>
                      <a:r>
                        <a:rPr sz="1000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Umsetzung</a:t>
                      </a:r>
                      <a:r>
                        <a:rPr sz="10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Data</a:t>
                      </a:r>
                      <a:r>
                        <a:rPr sz="10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Warehouse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645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dirty="0">
                          <a:latin typeface="Arial"/>
                          <a:cs typeface="Arial"/>
                        </a:rPr>
                        <a:t>02_Angaben des Kunden, 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Rahmenbedingungen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dirty="0">
                          <a:latin typeface="Arial"/>
                          <a:cs typeface="Arial"/>
                        </a:rPr>
                        <a:t>08</a:t>
                      </a:r>
                      <a:r>
                        <a:rPr sz="100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Gesamt </a:t>
                      </a:r>
                      <a:r>
                        <a:rPr sz="1000" spc="-30" dirty="0">
                          <a:latin typeface="Arial"/>
                          <a:cs typeface="Arial"/>
                        </a:rPr>
                        <a:t>IT-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Architektur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645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dirty="0">
                          <a:latin typeface="Arial"/>
                          <a:cs typeface="Arial"/>
                        </a:rPr>
                        <a:t>03_Gespräche</a:t>
                      </a:r>
                      <a:r>
                        <a:rPr sz="1000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mit</a:t>
                      </a:r>
                      <a:r>
                        <a:rPr sz="10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dem</a:t>
                      </a:r>
                      <a:r>
                        <a:rPr sz="10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Kunden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dirty="0">
                          <a:latin typeface="Arial"/>
                          <a:cs typeface="Arial"/>
                        </a:rPr>
                        <a:t>09</a:t>
                      </a:r>
                      <a:r>
                        <a:rPr sz="1000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Software,</a:t>
                      </a:r>
                      <a:r>
                        <a:rPr sz="1000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Tools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645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dirty="0">
                          <a:latin typeface="Arial"/>
                          <a:cs typeface="Arial"/>
                        </a:rPr>
                        <a:t>04_Best</a:t>
                      </a:r>
                      <a:r>
                        <a:rPr sz="10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Practices</a:t>
                      </a:r>
                      <a:r>
                        <a:rPr sz="10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aus</a:t>
                      </a:r>
                      <a:r>
                        <a:rPr sz="10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den</a:t>
                      </a:r>
                      <a:r>
                        <a:rPr sz="10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Gesprächen</a:t>
                      </a:r>
                      <a:r>
                        <a:rPr sz="10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mit</a:t>
                      </a:r>
                      <a:r>
                        <a:rPr sz="10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dem</a:t>
                      </a:r>
                      <a:r>
                        <a:rPr sz="10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Kunden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dirty="0">
                          <a:latin typeface="Arial"/>
                          <a:cs typeface="Arial"/>
                        </a:rPr>
                        <a:t>10_ 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Vorgehensweise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 beim Dataquality</a:t>
                      </a:r>
                      <a:r>
                        <a:rPr sz="1000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Konzept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645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dirty="0">
                          <a:latin typeface="Arial"/>
                          <a:cs typeface="Arial"/>
                        </a:rPr>
                        <a:t>05_Entity</a:t>
                      </a:r>
                      <a:r>
                        <a:rPr sz="1000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Relationship</a:t>
                      </a:r>
                      <a:r>
                        <a:rPr sz="10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Modell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spc="-10" dirty="0">
                          <a:latin typeface="Arial"/>
                          <a:cs typeface="Arial"/>
                        </a:rPr>
                        <a:t>11_Inhalt</a:t>
                      </a:r>
                      <a:r>
                        <a:rPr sz="10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Dataquality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 Konzept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645"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dirty="0">
                          <a:latin typeface="Arial"/>
                          <a:cs typeface="Arial"/>
                        </a:rPr>
                        <a:t>06_Erstellte</a:t>
                      </a:r>
                      <a:r>
                        <a:rPr sz="1000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Datenbank</a:t>
                      </a:r>
                      <a:r>
                        <a:rPr sz="1000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(Prototyp),</a:t>
                      </a:r>
                      <a:r>
                        <a:rPr sz="1000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Data</a:t>
                      </a:r>
                      <a:r>
                        <a:rPr sz="1000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Dictionary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000" dirty="0">
                          <a:latin typeface="Arial"/>
                          <a:cs typeface="Arial"/>
                        </a:rPr>
                        <a:t>12_Ausblick,</a:t>
                      </a:r>
                      <a:r>
                        <a:rPr sz="10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was</a:t>
                      </a:r>
                      <a:r>
                        <a:rPr sz="10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sind</a:t>
                      </a:r>
                      <a:r>
                        <a:rPr sz="1000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die</a:t>
                      </a:r>
                      <a:r>
                        <a:rPr sz="10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nächsten</a:t>
                      </a:r>
                      <a:r>
                        <a:rPr sz="1000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Schritte</a:t>
                      </a:r>
                      <a:r>
                        <a:rPr sz="10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dirty="0">
                          <a:latin typeface="Arial"/>
                          <a:cs typeface="Arial"/>
                        </a:rPr>
                        <a:t>im</a:t>
                      </a:r>
                      <a:r>
                        <a:rPr sz="10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000" spc="-10" dirty="0">
                          <a:latin typeface="Arial"/>
                          <a:cs typeface="Arial"/>
                        </a:rPr>
                        <a:t>Projekt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9525">
                      <a:solidFill>
                        <a:srgbClr val="9E9E9E"/>
                      </a:solidFill>
                      <a:prstDash val="solid"/>
                    </a:lnL>
                    <a:lnR w="9525">
                      <a:solidFill>
                        <a:srgbClr val="9E9E9E"/>
                      </a:solidFill>
                      <a:prstDash val="solid"/>
                    </a:lnR>
                    <a:lnT w="9525">
                      <a:solidFill>
                        <a:srgbClr val="9E9E9E"/>
                      </a:solidFill>
                      <a:prstDash val="solid"/>
                    </a:lnT>
                    <a:lnB w="9525">
                      <a:solidFill>
                        <a:srgbClr val="9E9E9E"/>
                      </a:solidFill>
                      <a:prstDash val="solid"/>
                    </a:lnB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0" dirty="0"/>
              <a:t>11_Inhalt</a:t>
            </a:r>
            <a:r>
              <a:rPr spc="-175" dirty="0"/>
              <a:t> </a:t>
            </a:r>
            <a:r>
              <a:rPr spc="-50" dirty="0"/>
              <a:t>Dataquality</a:t>
            </a:r>
            <a:r>
              <a:rPr spc="-170" dirty="0"/>
              <a:t> </a:t>
            </a:r>
            <a:r>
              <a:rPr spc="-10" dirty="0"/>
              <a:t>Konzept</a:t>
            </a:r>
          </a:p>
        </p:txBody>
      </p:sp>
      <p:sp>
        <p:nvSpPr>
          <p:cNvPr id="3" name="object 3"/>
          <p:cNvSpPr/>
          <p:nvPr/>
        </p:nvSpPr>
        <p:spPr>
          <a:xfrm>
            <a:off x="7012924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0F9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074166" y="178463"/>
            <a:ext cx="3556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596849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715429" y="178463"/>
            <a:ext cx="2679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 dirty="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3025" y="1753531"/>
            <a:ext cx="8995410" cy="2509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685D46"/>
                </a:solidFill>
                <a:latin typeface="Times New Roman"/>
                <a:cs typeface="Times New Roman"/>
              </a:rPr>
              <a:t>Data-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Qualität</a:t>
            </a:r>
            <a:r>
              <a:rPr sz="1800" spc="-5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ist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entscheidend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im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Bereich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Business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Intelligence,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besonders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im</a:t>
            </a:r>
            <a:r>
              <a:rPr sz="1800" spc="-5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Data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Engineering.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10"/>
              </a:spcBef>
            </a:pPr>
            <a:endParaRPr sz="1800">
              <a:latin typeface="Times New Roman"/>
              <a:cs typeface="Times New Roman"/>
            </a:endParaRPr>
          </a:p>
          <a:p>
            <a:pPr marL="469265" indent="-366395">
              <a:lnSpc>
                <a:spcPct val="100000"/>
              </a:lnSpc>
              <a:buFont typeface="Arial"/>
              <a:buChar char="●"/>
              <a:tabLst>
                <a:tab pos="469265" algn="l"/>
              </a:tabLst>
            </a:pP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Übersicht</a:t>
            </a:r>
            <a:r>
              <a:rPr sz="1800" spc="-7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verschaffen:</a:t>
            </a:r>
            <a:r>
              <a:rPr sz="1800" spc="-4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20" dirty="0">
                <a:solidFill>
                  <a:srgbClr val="685D46"/>
                </a:solidFill>
                <a:latin typeface="Times New Roman"/>
                <a:cs typeface="Times New Roman"/>
              </a:rPr>
              <a:t>Umfassende</a:t>
            </a:r>
            <a:r>
              <a:rPr sz="1800" spc="-10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Analyse</a:t>
            </a:r>
            <a:r>
              <a:rPr sz="1800" spc="-3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der</a:t>
            </a:r>
            <a:r>
              <a:rPr sz="1800" spc="-3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vorhandenen</a:t>
            </a:r>
            <a:r>
              <a:rPr sz="1800" spc="-3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Datenstruktur</a:t>
            </a:r>
            <a:r>
              <a:rPr sz="1800" spc="-3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800" spc="-3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20" dirty="0">
                <a:solidFill>
                  <a:srgbClr val="685D46"/>
                </a:solidFill>
                <a:latin typeface="Times New Roman"/>
                <a:cs typeface="Times New Roman"/>
              </a:rPr>
              <a:t>-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inhalte</a:t>
            </a:r>
            <a:endParaRPr sz="1800">
              <a:latin typeface="Times New Roman"/>
              <a:cs typeface="Times New Roman"/>
            </a:endParaRPr>
          </a:p>
          <a:p>
            <a:pPr marL="469900" marR="5080" indent="-367030">
              <a:lnSpc>
                <a:spcPct val="150000"/>
              </a:lnSpc>
              <a:buFont typeface="Arial"/>
              <a:buChar char="●"/>
              <a:tabLst>
                <a:tab pos="469900" algn="l"/>
                <a:tab pos="2582545" algn="l"/>
                <a:tab pos="4594225" algn="l"/>
                <a:tab pos="5095240" algn="l"/>
                <a:tab pos="7195184" algn="l"/>
                <a:tab pos="7670800" algn="l"/>
                <a:tab pos="8639175" algn="l"/>
              </a:tabLst>
            </a:pP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Spaltenbeschreibung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überprüfen:Prüfung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der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Spaltenüberschriften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für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korrekte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und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aussagekräftige</a:t>
            </a:r>
            <a:r>
              <a:rPr sz="1800" spc="-4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Information</a:t>
            </a:r>
            <a:endParaRPr sz="1800">
              <a:latin typeface="Times New Roman"/>
              <a:cs typeface="Times New Roman"/>
            </a:endParaRPr>
          </a:p>
          <a:p>
            <a:pPr marL="469900" marR="55880" indent="-367030">
              <a:lnSpc>
                <a:spcPct val="150000"/>
              </a:lnSpc>
              <a:buFont typeface="Arial"/>
              <a:buChar char="●"/>
              <a:tabLst>
                <a:tab pos="469900" algn="l"/>
              </a:tabLst>
            </a:pP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Häufigkeit</a:t>
            </a:r>
            <a:r>
              <a:rPr sz="1800" spc="21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von</a:t>
            </a:r>
            <a:r>
              <a:rPr sz="1800" spc="19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Werten</a:t>
            </a:r>
            <a:r>
              <a:rPr sz="1800" spc="21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überprüfen:Analyse</a:t>
            </a:r>
            <a:r>
              <a:rPr sz="1800" spc="21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der</a:t>
            </a:r>
            <a:r>
              <a:rPr sz="1800" spc="19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Worthäufigkeit</a:t>
            </a:r>
            <a:r>
              <a:rPr sz="1800" spc="21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für</a:t>
            </a:r>
            <a:r>
              <a:rPr sz="1800" spc="22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Mustererkennung</a:t>
            </a:r>
            <a:r>
              <a:rPr sz="1800" spc="21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und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Daten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Qualitätsverbesserung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0" dirty="0"/>
              <a:t>11_Inhalt</a:t>
            </a:r>
            <a:r>
              <a:rPr spc="-175" dirty="0"/>
              <a:t> </a:t>
            </a:r>
            <a:r>
              <a:rPr spc="-50" dirty="0"/>
              <a:t>Dataquality</a:t>
            </a:r>
            <a:r>
              <a:rPr spc="-170" dirty="0"/>
              <a:t> </a:t>
            </a:r>
            <a:r>
              <a:rPr spc="-10" dirty="0"/>
              <a:t>Konzept</a:t>
            </a:r>
          </a:p>
        </p:txBody>
      </p:sp>
      <p:sp>
        <p:nvSpPr>
          <p:cNvPr id="3" name="object 3"/>
          <p:cNvSpPr/>
          <p:nvPr/>
        </p:nvSpPr>
        <p:spPr>
          <a:xfrm>
            <a:off x="7012924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0F9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074166" y="178463"/>
            <a:ext cx="3556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596849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715429" y="178463"/>
            <a:ext cx="2679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0799" y="1695121"/>
            <a:ext cx="8594725" cy="2905760"/>
          </a:xfrm>
          <a:prstGeom prst="rect">
            <a:avLst/>
          </a:prstGeom>
        </p:spPr>
        <p:txBody>
          <a:bodyPr vert="horz" wrap="square" lIns="0" tIns="149860" rIns="0" bIns="0" rtlCol="0">
            <a:spAutoFit/>
          </a:bodyPr>
          <a:lstStyle/>
          <a:p>
            <a:pPr marL="379095" indent="-366395">
              <a:lnSpc>
                <a:spcPct val="100000"/>
              </a:lnSpc>
              <a:spcBef>
                <a:spcPts val="1180"/>
              </a:spcBef>
              <a:buFont typeface="Arial"/>
              <a:buChar char="●"/>
              <a:tabLst>
                <a:tab pos="379095" algn="l"/>
              </a:tabLst>
            </a:pP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Datenvalidierung:Implementierung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 von Regeln zur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Datenvalidierung</a:t>
            </a:r>
            <a:r>
              <a:rPr sz="1800" spc="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für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Datenintegrität.</a:t>
            </a:r>
            <a:endParaRPr sz="1800">
              <a:latin typeface="Times New Roman"/>
              <a:cs typeface="Times New Roman"/>
            </a:endParaRPr>
          </a:p>
          <a:p>
            <a:pPr marL="379095" marR="29845" indent="-367030">
              <a:lnSpc>
                <a:spcPct val="150000"/>
              </a:lnSpc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Referenzielle</a:t>
            </a:r>
            <a:r>
              <a:rPr sz="1800" spc="7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Integrität:</a:t>
            </a:r>
            <a:r>
              <a:rPr sz="1800" spc="7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Sicherstellung</a:t>
            </a:r>
            <a:r>
              <a:rPr sz="1800" spc="7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korrekter</a:t>
            </a:r>
            <a:r>
              <a:rPr sz="1800" spc="7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Beziehungen</a:t>
            </a:r>
            <a:r>
              <a:rPr sz="1800" spc="7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zwischen</a:t>
            </a:r>
            <a:r>
              <a:rPr sz="1800" spc="5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Tabellen</a:t>
            </a:r>
            <a:r>
              <a:rPr sz="1800" spc="7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durch Fremdschlüssel.</a:t>
            </a:r>
            <a:endParaRPr sz="1800">
              <a:latin typeface="Times New Roman"/>
              <a:cs typeface="Times New Roman"/>
            </a:endParaRPr>
          </a:p>
          <a:p>
            <a:pPr marL="379095" marR="5080" indent="-367030">
              <a:lnSpc>
                <a:spcPct val="150000"/>
              </a:lnSpc>
              <a:buFont typeface="Arial"/>
              <a:buChar char="●"/>
              <a:tabLst>
                <a:tab pos="379095" algn="l"/>
                <a:tab pos="3853179" algn="l"/>
                <a:tab pos="4507865" algn="l"/>
                <a:tab pos="6229350" algn="l"/>
                <a:tab pos="6935470" algn="l"/>
                <a:tab pos="8314690" algn="l"/>
              </a:tabLst>
            </a:pP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Duplikaterkennung:Mechanismen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zur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Identifizierung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von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Duplikaten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für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Datenredundanz</a:t>
            </a:r>
            <a:r>
              <a:rPr sz="1800" spc="-8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Vermeidung</a:t>
            </a:r>
            <a:endParaRPr sz="1800">
              <a:latin typeface="Times New Roman"/>
              <a:cs typeface="Times New Roman"/>
            </a:endParaRPr>
          </a:p>
          <a:p>
            <a:pPr marL="379095" marR="70485" indent="-367030">
              <a:lnSpc>
                <a:spcPct val="150000"/>
              </a:lnSpc>
              <a:buFont typeface="Arial"/>
              <a:buChar char="●"/>
              <a:tabLst>
                <a:tab pos="379095" algn="l"/>
                <a:tab pos="1896110" algn="l"/>
                <a:tab pos="2327910" algn="l"/>
                <a:tab pos="3071495" algn="l"/>
                <a:tab pos="4366260" algn="l"/>
                <a:tab pos="4848860" algn="l"/>
                <a:tab pos="5331460" algn="l"/>
                <a:tab pos="6993890" algn="l"/>
                <a:tab pos="7400290" algn="l"/>
              </a:tabLst>
            </a:pP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Vollständigkeit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der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Daten: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Verwendung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von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Not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Null-Constraints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für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vollständige Datensätze.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0" dirty="0"/>
              <a:t>11_Inhalt</a:t>
            </a:r>
            <a:r>
              <a:rPr spc="-175" dirty="0"/>
              <a:t> </a:t>
            </a:r>
            <a:r>
              <a:rPr spc="-50" dirty="0"/>
              <a:t>Dataquality</a:t>
            </a:r>
            <a:r>
              <a:rPr spc="-170" dirty="0"/>
              <a:t> </a:t>
            </a:r>
            <a:r>
              <a:rPr spc="-10" dirty="0"/>
              <a:t>Konzept</a:t>
            </a:r>
          </a:p>
        </p:txBody>
      </p:sp>
      <p:sp>
        <p:nvSpPr>
          <p:cNvPr id="3" name="object 3"/>
          <p:cNvSpPr/>
          <p:nvPr/>
        </p:nvSpPr>
        <p:spPr>
          <a:xfrm>
            <a:off x="7012924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0F9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074166" y="178463"/>
            <a:ext cx="3556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596849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715429" y="178463"/>
            <a:ext cx="2679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0799" y="1695121"/>
            <a:ext cx="8594090" cy="1671320"/>
          </a:xfrm>
          <a:prstGeom prst="rect">
            <a:avLst/>
          </a:prstGeom>
        </p:spPr>
        <p:txBody>
          <a:bodyPr vert="horz" wrap="square" lIns="0" tIns="149860" rIns="0" bIns="0" rtlCol="0">
            <a:spAutoFit/>
          </a:bodyPr>
          <a:lstStyle/>
          <a:p>
            <a:pPr marL="379095" indent="-366395">
              <a:lnSpc>
                <a:spcPct val="100000"/>
              </a:lnSpc>
              <a:spcBef>
                <a:spcPts val="1180"/>
              </a:spcBef>
              <a:buFont typeface="Arial"/>
              <a:buChar char="●"/>
              <a:tabLst>
                <a:tab pos="379095" algn="l"/>
              </a:tabLst>
            </a:pP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Konsistenz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der</a:t>
            </a:r>
            <a:r>
              <a:rPr sz="1800" spc="-3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Daten:Regelmäßige</a:t>
            </a:r>
            <a:r>
              <a:rPr sz="1800" spc="-4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Überprüfung</a:t>
            </a:r>
            <a:r>
              <a:rPr sz="1800" spc="-4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auf</a:t>
            </a:r>
            <a:r>
              <a:rPr sz="1800" spc="-3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Datenkonsistenz</a:t>
            </a:r>
            <a:r>
              <a:rPr sz="1800" spc="-4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800" spc="-4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Beziehungen.</a:t>
            </a:r>
            <a:endParaRPr sz="1800">
              <a:latin typeface="Times New Roman"/>
              <a:cs typeface="Times New Roman"/>
            </a:endParaRPr>
          </a:p>
          <a:p>
            <a:pPr marL="379095" indent="-366395">
              <a:lnSpc>
                <a:spcPct val="100000"/>
              </a:lnSpc>
              <a:spcBef>
                <a:spcPts val="1080"/>
              </a:spcBef>
              <a:buFont typeface="Arial"/>
              <a:buChar char="●"/>
              <a:tabLst>
                <a:tab pos="379095" algn="l"/>
              </a:tabLst>
            </a:pP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Datenbereinigung:Prozesse</a:t>
            </a:r>
            <a:r>
              <a:rPr sz="1800" spc="-4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zur</a:t>
            </a:r>
            <a:r>
              <a:rPr sz="1800" spc="-3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regelmäßigen</a:t>
            </a:r>
            <a:r>
              <a:rPr sz="1800" spc="-3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Datenbereinigung</a:t>
            </a:r>
            <a:r>
              <a:rPr sz="1800" spc="-3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800" spc="-3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aktualisierung.</a:t>
            </a:r>
            <a:endParaRPr sz="1800">
              <a:latin typeface="Times New Roman"/>
              <a:cs typeface="Times New Roman"/>
            </a:endParaRPr>
          </a:p>
          <a:p>
            <a:pPr marL="379095" marR="5080" indent="-367030">
              <a:lnSpc>
                <a:spcPct val="150000"/>
              </a:lnSpc>
              <a:buFont typeface="Arial"/>
              <a:buChar char="●"/>
              <a:tabLst>
                <a:tab pos="379095" algn="l"/>
                <a:tab pos="2009139" algn="l"/>
                <a:tab pos="2700020" algn="l"/>
                <a:tab pos="5967730" algn="l"/>
                <a:tab pos="6607809" algn="l"/>
                <a:tab pos="8237855" algn="l"/>
              </a:tabLst>
            </a:pP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Überwachung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Berichterstattung:Mechanismen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zur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Überwachung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und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Berichterstellung</a:t>
            </a:r>
            <a:r>
              <a:rPr sz="1800" spc="1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für</a:t>
            </a:r>
            <a:r>
              <a:rPr sz="1800" spc="1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Problemerkennung</a:t>
            </a:r>
            <a:r>
              <a:rPr sz="1800" spc="1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800" spc="1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-behebung.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0" dirty="0"/>
              <a:t>11_Inhalt</a:t>
            </a:r>
            <a:r>
              <a:rPr spc="-175" dirty="0"/>
              <a:t> </a:t>
            </a:r>
            <a:r>
              <a:rPr spc="-50" dirty="0"/>
              <a:t>Dataquality</a:t>
            </a:r>
            <a:r>
              <a:rPr spc="-170" dirty="0"/>
              <a:t> </a:t>
            </a:r>
            <a:r>
              <a:rPr spc="-10" dirty="0"/>
              <a:t>Konzept</a:t>
            </a:r>
          </a:p>
        </p:txBody>
      </p:sp>
      <p:sp>
        <p:nvSpPr>
          <p:cNvPr id="3" name="object 3"/>
          <p:cNvSpPr/>
          <p:nvPr/>
        </p:nvSpPr>
        <p:spPr>
          <a:xfrm>
            <a:off x="7012924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0F9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074166" y="178463"/>
            <a:ext cx="3556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596849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715429" y="178463"/>
            <a:ext cx="2679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40275" y="1832281"/>
            <a:ext cx="8682990" cy="3342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685D46"/>
                </a:solidFill>
                <a:latin typeface="Times New Roman"/>
                <a:cs typeface="Times New Roman"/>
              </a:rPr>
              <a:t>Data-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Qualität</a:t>
            </a:r>
            <a:r>
              <a:rPr sz="1800" spc="-5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im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Zoo:</a:t>
            </a:r>
            <a:r>
              <a:rPr sz="1800" spc="-6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30" dirty="0">
                <a:solidFill>
                  <a:srgbClr val="685D46"/>
                </a:solidFill>
                <a:latin typeface="Times New Roman"/>
                <a:cs typeface="Times New Roman"/>
              </a:rPr>
              <a:t>Wichtige</a:t>
            </a:r>
            <a:r>
              <a:rPr sz="1800" spc="-10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Aspekte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Entitäten</a:t>
            </a:r>
            <a:endParaRPr sz="1800">
              <a:latin typeface="Times New Roman"/>
              <a:cs typeface="Times New Roman"/>
            </a:endParaRPr>
          </a:p>
          <a:p>
            <a:pPr marL="12700" marR="5080">
              <a:lnSpc>
                <a:spcPct val="157100"/>
              </a:lnSpc>
              <a:spcBef>
                <a:spcPts val="1200"/>
              </a:spcBef>
            </a:pP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Mitarbeiter:</a:t>
            </a:r>
            <a:r>
              <a:rPr sz="1800" spc="19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Sicherstellung</a:t>
            </a:r>
            <a:r>
              <a:rPr sz="1800" spc="20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korrekter</a:t>
            </a:r>
            <a:r>
              <a:rPr sz="1800" spc="20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Formatierung</a:t>
            </a:r>
            <a:r>
              <a:rPr sz="1800" spc="20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von</a:t>
            </a:r>
            <a:r>
              <a:rPr sz="1800" spc="20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Kontaktdaten</a:t>
            </a:r>
            <a:r>
              <a:rPr sz="1800" spc="20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800" spc="20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Überprüfung</a:t>
            </a:r>
            <a:r>
              <a:rPr sz="1800" spc="20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von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Einstellungsdaten.</a:t>
            </a:r>
            <a:endParaRPr sz="1800">
              <a:latin typeface="Times New Roman"/>
              <a:cs typeface="Times New Roman"/>
            </a:endParaRPr>
          </a:p>
          <a:p>
            <a:pPr marL="12700" marR="26670">
              <a:lnSpc>
                <a:spcPct val="157100"/>
              </a:lnSpc>
              <a:spcBef>
                <a:spcPts val="1200"/>
              </a:spcBef>
            </a:pP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Tier:</a:t>
            </a:r>
            <a:r>
              <a:rPr sz="1800" spc="18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Kontrolle</a:t>
            </a:r>
            <a:r>
              <a:rPr sz="1800" spc="18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der</a:t>
            </a:r>
            <a:r>
              <a:rPr sz="1800" spc="19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Konsistenz</a:t>
            </a:r>
            <a:r>
              <a:rPr sz="1800" spc="18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bei</a:t>
            </a:r>
            <a:r>
              <a:rPr sz="1800" spc="18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20" dirty="0">
                <a:solidFill>
                  <a:srgbClr val="685D46"/>
                </a:solidFill>
                <a:latin typeface="Times New Roman"/>
                <a:cs typeface="Times New Roman"/>
              </a:rPr>
              <a:t>Eltern-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Tierbeziehungen</a:t>
            </a:r>
            <a:r>
              <a:rPr sz="1800" spc="19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800" spc="19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Überwachung</a:t>
            </a:r>
            <a:r>
              <a:rPr sz="1800" spc="18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von</a:t>
            </a:r>
            <a:r>
              <a:rPr sz="1800" spc="19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Geburts-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und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Sterbedaten.</a:t>
            </a:r>
            <a:endParaRPr sz="1800">
              <a:latin typeface="Times New Roman"/>
              <a:cs typeface="Times New Roman"/>
            </a:endParaRPr>
          </a:p>
          <a:p>
            <a:pPr marL="12700" marR="56515">
              <a:lnSpc>
                <a:spcPct val="157100"/>
              </a:lnSpc>
              <a:spcBef>
                <a:spcPts val="1200"/>
              </a:spcBef>
              <a:tabLst>
                <a:tab pos="930910" algn="l"/>
                <a:tab pos="2142490" algn="l"/>
                <a:tab pos="2630805" algn="l"/>
                <a:tab pos="4008120" algn="l"/>
                <a:tab pos="4364990" algn="l"/>
                <a:tab pos="5099050" algn="l"/>
                <a:tab pos="5587365" algn="l"/>
                <a:tab pos="6707505" algn="l"/>
                <a:tab pos="8275320" algn="l"/>
              </a:tabLst>
            </a:pP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Tierarzt: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Validierung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von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Zuordnungen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zu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Tieren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detaillierte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Dokumentation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von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Krankheitsfällen.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0" dirty="0"/>
              <a:t>11_Inhalt</a:t>
            </a:r>
            <a:r>
              <a:rPr spc="-175" dirty="0"/>
              <a:t> </a:t>
            </a:r>
            <a:r>
              <a:rPr spc="-50" dirty="0"/>
              <a:t>Dataquality</a:t>
            </a:r>
            <a:r>
              <a:rPr spc="-170" dirty="0"/>
              <a:t> </a:t>
            </a:r>
            <a:r>
              <a:rPr spc="-10" dirty="0"/>
              <a:t>Konzept</a:t>
            </a:r>
          </a:p>
        </p:txBody>
      </p:sp>
      <p:sp>
        <p:nvSpPr>
          <p:cNvPr id="3" name="object 3"/>
          <p:cNvSpPr/>
          <p:nvPr/>
        </p:nvSpPr>
        <p:spPr>
          <a:xfrm>
            <a:off x="7012924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0F9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074166" y="178463"/>
            <a:ext cx="3556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596849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715429" y="178463"/>
            <a:ext cx="2679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1430" y="1606127"/>
            <a:ext cx="8879205" cy="3281679"/>
          </a:xfrm>
          <a:prstGeom prst="rect">
            <a:avLst/>
          </a:prstGeom>
        </p:spPr>
        <p:txBody>
          <a:bodyPr vert="horz" wrap="square" lIns="0" tIns="160655" rIns="0" bIns="0" rtlCol="0">
            <a:spAutoFit/>
          </a:bodyPr>
          <a:lstStyle/>
          <a:p>
            <a:pPr marL="371475" indent="-358775">
              <a:lnSpc>
                <a:spcPct val="100000"/>
              </a:lnSpc>
              <a:spcBef>
                <a:spcPts val="1265"/>
              </a:spcBef>
              <a:buFont typeface="Arial"/>
              <a:buChar char="●"/>
              <a:tabLst>
                <a:tab pos="371475" algn="l"/>
              </a:tabLst>
            </a:pP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Tierpfleger:</a:t>
            </a:r>
            <a:r>
              <a:rPr sz="1700" spc="-1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Prüfung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der</a:t>
            </a:r>
            <a:r>
              <a:rPr sz="1700" spc="-10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Arbeitsbelastung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7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Validierung</a:t>
            </a:r>
            <a:r>
              <a:rPr sz="1700" spc="-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von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Zuordnungen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zu</a:t>
            </a:r>
            <a:r>
              <a:rPr sz="1700" spc="-4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Tieren.</a:t>
            </a:r>
            <a:endParaRPr sz="1700">
              <a:latin typeface="Times New Roman"/>
              <a:cs typeface="Times New Roman"/>
            </a:endParaRPr>
          </a:p>
          <a:p>
            <a:pPr marL="371475" indent="-358775">
              <a:lnSpc>
                <a:spcPct val="100000"/>
              </a:lnSpc>
              <a:spcBef>
                <a:spcPts val="1165"/>
              </a:spcBef>
              <a:buFont typeface="Arial"/>
              <a:buChar char="●"/>
              <a:tabLst>
                <a:tab pos="371475" algn="l"/>
              </a:tabLst>
            </a:pP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Gehege:</a:t>
            </a:r>
            <a:r>
              <a:rPr sz="1700" spc="-2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Überwachung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der</a:t>
            </a:r>
            <a:r>
              <a:rPr sz="1700" spc="-1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Belegung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700" spc="-5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Validierung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von</a:t>
            </a:r>
            <a:r>
              <a:rPr sz="1700" spc="-1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Zuordnungen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zu</a:t>
            </a:r>
            <a:r>
              <a:rPr sz="17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Tieren.</a:t>
            </a:r>
            <a:endParaRPr sz="1700">
              <a:latin typeface="Times New Roman"/>
              <a:cs typeface="Times New Roman"/>
            </a:endParaRPr>
          </a:p>
          <a:p>
            <a:pPr marL="371475" marR="12065" indent="-359410">
              <a:lnSpc>
                <a:spcPct val="157100"/>
              </a:lnSpc>
              <a:buFont typeface="Arial"/>
              <a:buChar char="●"/>
              <a:tabLst>
                <a:tab pos="371475" algn="l"/>
                <a:tab pos="1418590" algn="l"/>
                <a:tab pos="2753360" algn="l"/>
                <a:tab pos="4065904" algn="l"/>
                <a:tab pos="4587875" algn="l"/>
                <a:tab pos="6811645" algn="l"/>
                <a:tab pos="7329170" algn="l"/>
                <a:tab pos="8534400" algn="l"/>
              </a:tabLst>
            </a:pP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Lieferant: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Regelmäßige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Überprüfung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25" dirty="0">
                <a:solidFill>
                  <a:srgbClr val="685D46"/>
                </a:solidFill>
                <a:latin typeface="Times New Roman"/>
                <a:cs typeface="Times New Roman"/>
              </a:rPr>
              <a:t>von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Lieferantenkonditionen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25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Validierung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25" dirty="0">
                <a:solidFill>
                  <a:srgbClr val="685D46"/>
                </a:solidFill>
                <a:latin typeface="Times New Roman"/>
                <a:cs typeface="Times New Roman"/>
              </a:rPr>
              <a:t>von 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Kontaktdaten.</a:t>
            </a:r>
            <a:endParaRPr sz="1700">
              <a:latin typeface="Times New Roman"/>
              <a:cs typeface="Times New Roman"/>
            </a:endParaRPr>
          </a:p>
          <a:p>
            <a:pPr marL="371475" marR="18415" indent="-359410">
              <a:lnSpc>
                <a:spcPct val="157100"/>
              </a:lnSpc>
              <a:buFont typeface="Arial"/>
              <a:buChar char="●"/>
              <a:tabLst>
                <a:tab pos="371475" algn="l"/>
              </a:tabLst>
            </a:pP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Futterart</a:t>
            </a:r>
            <a:r>
              <a:rPr sz="1700" spc="12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/</a:t>
            </a:r>
            <a:r>
              <a:rPr sz="1700" spc="13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Futter:</a:t>
            </a:r>
            <a:r>
              <a:rPr sz="1700" spc="12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Kontrolle</a:t>
            </a:r>
            <a:r>
              <a:rPr sz="1700" spc="13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des</a:t>
            </a:r>
            <a:r>
              <a:rPr sz="1700" spc="12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Futterverbrauchs</a:t>
            </a:r>
            <a:r>
              <a:rPr sz="1700" spc="13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und</a:t>
            </a:r>
            <a:r>
              <a:rPr sz="1700" spc="13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der</a:t>
            </a:r>
            <a:r>
              <a:rPr sz="1700" spc="12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Lagerbestände</a:t>
            </a:r>
            <a:r>
              <a:rPr sz="1700" spc="13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sowie</a:t>
            </a:r>
            <a:r>
              <a:rPr sz="1700" spc="10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Validierung</a:t>
            </a:r>
            <a:r>
              <a:rPr sz="1700" spc="12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spc="-25" dirty="0">
                <a:solidFill>
                  <a:srgbClr val="685D46"/>
                </a:solidFill>
                <a:latin typeface="Times New Roman"/>
                <a:cs typeface="Times New Roman"/>
              </a:rPr>
              <a:t>von 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Lieferanteninformationen.</a:t>
            </a:r>
            <a:endParaRPr sz="1700">
              <a:latin typeface="Times New Roman"/>
              <a:cs typeface="Times New Roman"/>
            </a:endParaRPr>
          </a:p>
          <a:p>
            <a:pPr marL="371475" marR="5080" indent="-359410">
              <a:lnSpc>
                <a:spcPct val="157100"/>
              </a:lnSpc>
              <a:buFont typeface="Arial"/>
              <a:buChar char="●"/>
              <a:tabLst>
                <a:tab pos="371475" algn="l"/>
                <a:tab pos="2094864" algn="l"/>
                <a:tab pos="3086100" algn="l"/>
                <a:tab pos="4937760" algn="l"/>
                <a:tab pos="5389245" algn="l"/>
                <a:tab pos="6716395" algn="l"/>
                <a:tab pos="7346950" algn="l"/>
                <a:tab pos="8590280" algn="l"/>
              </a:tabLst>
            </a:pP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Tierpatenschaften: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Erfassung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und</a:t>
            </a:r>
            <a:r>
              <a:rPr sz="1700" spc="47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Aktualisierung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25" dirty="0">
                <a:solidFill>
                  <a:srgbClr val="685D46"/>
                </a:solidFill>
                <a:latin typeface="Times New Roman"/>
                <a:cs typeface="Times New Roman"/>
              </a:rPr>
              <a:t>von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Patenschaften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sowie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Überprüfung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	</a:t>
            </a:r>
            <a:r>
              <a:rPr sz="1700" spc="-25" dirty="0">
                <a:solidFill>
                  <a:srgbClr val="685D46"/>
                </a:solidFill>
                <a:latin typeface="Times New Roman"/>
                <a:cs typeface="Times New Roman"/>
              </a:rPr>
              <a:t>der </a:t>
            </a:r>
            <a:r>
              <a:rPr sz="1700" dirty="0">
                <a:solidFill>
                  <a:srgbClr val="685D46"/>
                </a:solidFill>
                <a:latin typeface="Times New Roman"/>
                <a:cs typeface="Times New Roman"/>
              </a:rPr>
              <a:t>Zuordnung zu</a:t>
            </a:r>
            <a:r>
              <a:rPr sz="1700" spc="-3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700" spc="-10" dirty="0">
                <a:solidFill>
                  <a:srgbClr val="685D46"/>
                </a:solidFill>
                <a:latin typeface="Times New Roman"/>
                <a:cs typeface="Times New Roman"/>
              </a:rPr>
              <a:t>Tieren.</a:t>
            </a:r>
            <a:endParaRPr sz="17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3829"/>
              </a:lnSpc>
              <a:spcBef>
                <a:spcPts val="204"/>
              </a:spcBef>
            </a:pPr>
            <a:r>
              <a:rPr spc="-30" dirty="0"/>
              <a:t>12_Ausblick,</a:t>
            </a:r>
            <a:r>
              <a:rPr spc="-140" dirty="0"/>
              <a:t> </a:t>
            </a:r>
            <a:r>
              <a:rPr spc="120" dirty="0"/>
              <a:t>was</a:t>
            </a:r>
            <a:r>
              <a:rPr spc="-145" dirty="0"/>
              <a:t> </a:t>
            </a:r>
            <a:r>
              <a:rPr spc="50" dirty="0"/>
              <a:t>sind</a:t>
            </a:r>
            <a:r>
              <a:rPr spc="-145" dirty="0"/>
              <a:t> </a:t>
            </a:r>
            <a:r>
              <a:rPr spc="-65" dirty="0"/>
              <a:t>die</a:t>
            </a:r>
            <a:r>
              <a:rPr spc="-145" dirty="0"/>
              <a:t> </a:t>
            </a:r>
            <a:r>
              <a:rPr dirty="0"/>
              <a:t>nächsten</a:t>
            </a:r>
            <a:r>
              <a:rPr spc="-145" dirty="0"/>
              <a:t> </a:t>
            </a:r>
            <a:r>
              <a:rPr spc="-10" dirty="0"/>
              <a:t>Schritte </a:t>
            </a:r>
            <a:r>
              <a:rPr dirty="0"/>
              <a:t>im</a:t>
            </a:r>
            <a:r>
              <a:rPr spc="-185" dirty="0"/>
              <a:t> </a:t>
            </a:r>
            <a:r>
              <a:rPr spc="-10" dirty="0"/>
              <a:t>Projekt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7012924" y="50600"/>
            <a:ext cx="2089150" cy="505459"/>
            <a:chOff x="7012924" y="50600"/>
            <a:chExt cx="2089150" cy="505459"/>
          </a:xfrm>
        </p:grpSpPr>
        <p:sp>
          <p:nvSpPr>
            <p:cNvPr id="4" name="object 4"/>
            <p:cNvSpPr/>
            <p:nvPr/>
          </p:nvSpPr>
          <p:spPr>
            <a:xfrm>
              <a:off x="7012924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0F9D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54089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DB4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068874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F4B4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59684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4FC3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7074166" y="178463"/>
            <a:ext cx="19094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08965" algn="l"/>
                <a:tab pos="1143000" algn="l"/>
                <a:tab pos="1653539" algn="l"/>
              </a:tabLst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45" dirty="0">
                <a:solidFill>
                  <a:srgbClr val="FFFFFF"/>
                </a:solidFill>
                <a:latin typeface="Trebuchet MS"/>
                <a:cs typeface="Trebuchet MS"/>
              </a:rPr>
              <a:t>PL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69074" y="1801766"/>
            <a:ext cx="5386070" cy="2329815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379095" indent="-366395">
              <a:lnSpc>
                <a:spcPct val="100000"/>
              </a:lnSpc>
              <a:spcBef>
                <a:spcPts val="530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Schulung</a:t>
            </a:r>
            <a:r>
              <a:rPr sz="1800" spc="-1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der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 Mitarbeiter</a:t>
            </a:r>
            <a:endParaRPr sz="1800">
              <a:latin typeface="Times New Roman"/>
              <a:cs typeface="Times New Roman"/>
            </a:endParaRPr>
          </a:p>
          <a:p>
            <a:pPr marL="379095" indent="-366395">
              <a:lnSpc>
                <a:spcPct val="100000"/>
              </a:lnSpc>
              <a:spcBef>
                <a:spcPts val="434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Pläne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für</a:t>
            </a:r>
            <a:r>
              <a:rPr sz="1800" spc="-4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einen</a:t>
            </a:r>
            <a:r>
              <a:rPr sz="1800" spc="-4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Online-</a:t>
            </a:r>
            <a:r>
              <a:rPr sz="1800" spc="-20" dirty="0">
                <a:solidFill>
                  <a:srgbClr val="685D46"/>
                </a:solidFill>
                <a:latin typeface="Times New Roman"/>
                <a:cs typeface="Times New Roman"/>
              </a:rPr>
              <a:t>Shop</a:t>
            </a:r>
            <a:endParaRPr sz="1800">
              <a:latin typeface="Times New Roman"/>
              <a:cs typeface="Times New Roman"/>
            </a:endParaRPr>
          </a:p>
          <a:p>
            <a:pPr marL="379095" indent="-366395">
              <a:lnSpc>
                <a:spcPct val="100000"/>
              </a:lnSpc>
              <a:spcBef>
                <a:spcPts val="430"/>
              </a:spcBef>
              <a:buFont typeface="Arial"/>
              <a:buChar char="●"/>
              <a:tabLst>
                <a:tab pos="379095" algn="l"/>
              </a:tabLst>
            </a:pPr>
            <a:r>
              <a:rPr sz="1800" spc="-20" dirty="0">
                <a:solidFill>
                  <a:srgbClr val="685D46"/>
                </a:solidFill>
                <a:latin typeface="Times New Roman"/>
                <a:cs typeface="Times New Roman"/>
              </a:rPr>
              <a:t>Virtuelle</a:t>
            </a:r>
            <a:r>
              <a:rPr sz="1800" spc="-2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Rundgang</a:t>
            </a:r>
            <a:endParaRPr sz="1800">
              <a:latin typeface="Times New Roman"/>
              <a:cs typeface="Times New Roman"/>
            </a:endParaRPr>
          </a:p>
          <a:p>
            <a:pPr marL="379095" indent="-366395">
              <a:lnSpc>
                <a:spcPct val="100000"/>
              </a:lnSpc>
              <a:spcBef>
                <a:spcPts val="430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Business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wide</a:t>
            </a:r>
            <a:r>
              <a:rPr sz="1800" spc="-7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Transfomation</a:t>
            </a:r>
            <a:r>
              <a:rPr sz="1800" spc="-3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and</a:t>
            </a:r>
            <a:r>
              <a:rPr sz="1800" spc="-4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Business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data</a:t>
            </a:r>
            <a:r>
              <a:rPr sz="1800" spc="-4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vault</a:t>
            </a:r>
            <a:endParaRPr sz="1800">
              <a:latin typeface="Times New Roman"/>
              <a:cs typeface="Times New Roman"/>
            </a:endParaRPr>
          </a:p>
          <a:p>
            <a:pPr marL="379095" indent="-366395">
              <a:lnSpc>
                <a:spcPct val="100000"/>
              </a:lnSpc>
              <a:spcBef>
                <a:spcPts val="434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Business</a:t>
            </a:r>
            <a:r>
              <a:rPr sz="1800" spc="-7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process</a:t>
            </a:r>
            <a:r>
              <a:rPr sz="1800" spc="-7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specific</a:t>
            </a:r>
            <a:r>
              <a:rPr sz="1800" spc="-7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transformation</a:t>
            </a:r>
            <a:r>
              <a:rPr sz="1800" spc="-7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an</a:t>
            </a:r>
            <a:r>
              <a:rPr sz="1800" spc="-6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Datamarts</a:t>
            </a:r>
            <a:endParaRPr sz="1800">
              <a:latin typeface="Times New Roman"/>
              <a:cs typeface="Times New Roman"/>
            </a:endParaRPr>
          </a:p>
          <a:p>
            <a:pPr marL="379095" indent="-366395">
              <a:lnSpc>
                <a:spcPct val="100000"/>
              </a:lnSpc>
              <a:spcBef>
                <a:spcPts val="430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685D46"/>
                </a:solidFill>
                <a:latin typeface="Times New Roman"/>
                <a:cs typeface="Times New Roman"/>
              </a:rPr>
              <a:t>Business</a:t>
            </a:r>
            <a:r>
              <a:rPr sz="1800" spc="-35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intelligence</a:t>
            </a:r>
            <a:r>
              <a:rPr sz="1800" spc="-30" dirty="0">
                <a:solidFill>
                  <a:srgbClr val="685D46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Times New Roman"/>
                <a:cs typeface="Times New Roman"/>
              </a:rPr>
              <a:t>concepts</a:t>
            </a:r>
            <a:endParaRPr sz="1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800" spc="-50" dirty="0">
                <a:solidFill>
                  <a:srgbClr val="685D46"/>
                </a:solidFill>
                <a:latin typeface="Arial"/>
                <a:cs typeface="Arial"/>
              </a:rPr>
              <a:t>●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4285F4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3276600" y="0"/>
            <a:ext cx="5867400" cy="5144135"/>
            <a:chOff x="3276600" y="0"/>
            <a:chExt cx="5867400" cy="5144135"/>
          </a:xfrm>
        </p:grpSpPr>
        <p:sp>
          <p:nvSpPr>
            <p:cNvPr id="4" name="object 4"/>
            <p:cNvSpPr/>
            <p:nvPr/>
          </p:nvSpPr>
          <p:spPr>
            <a:xfrm>
              <a:off x="3385199" y="25"/>
              <a:ext cx="5758815" cy="5143500"/>
            </a:xfrm>
            <a:custGeom>
              <a:avLst/>
              <a:gdLst/>
              <a:ahLst/>
              <a:cxnLst/>
              <a:rect l="l" t="t" r="r" b="b"/>
              <a:pathLst>
                <a:path w="5758815" h="5143500">
                  <a:moveTo>
                    <a:pt x="0" y="5143499"/>
                  </a:moveTo>
                  <a:lnTo>
                    <a:pt x="5758799" y="5143499"/>
                  </a:lnTo>
                  <a:lnTo>
                    <a:pt x="5758799" y="0"/>
                  </a:lnTo>
                  <a:lnTo>
                    <a:pt x="0" y="0"/>
                  </a:lnTo>
                  <a:lnTo>
                    <a:pt x="0" y="5143499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76600" y="0"/>
              <a:ext cx="108599" cy="514349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99102" y="838632"/>
            <a:ext cx="18002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55" dirty="0"/>
              <a:t>Second</a:t>
            </a:r>
            <a:r>
              <a:rPr sz="2400" spc="-114" dirty="0"/>
              <a:t> </a:t>
            </a:r>
            <a:r>
              <a:rPr sz="2400" spc="-25" dirty="0"/>
              <a:t>point</a:t>
            </a:r>
            <a:endParaRPr sz="2400"/>
          </a:p>
        </p:txBody>
      </p:sp>
      <p:sp>
        <p:nvSpPr>
          <p:cNvPr id="7" name="object 7"/>
          <p:cNvSpPr txBox="1"/>
          <p:nvPr/>
        </p:nvSpPr>
        <p:spPr>
          <a:xfrm>
            <a:off x="299100" y="1506058"/>
            <a:ext cx="2637790" cy="2101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Trebuchet MS"/>
                <a:cs typeface="Trebuchet MS"/>
              </a:rPr>
              <a:t>Lorem</a:t>
            </a:r>
            <a:r>
              <a:rPr sz="1200" spc="-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FFFFFF"/>
                </a:solidFill>
                <a:latin typeface="Trebuchet MS"/>
                <a:cs typeface="Trebuchet MS"/>
              </a:rPr>
              <a:t>ipsum</a:t>
            </a:r>
            <a:r>
              <a:rPr sz="120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Trebuchet MS"/>
                <a:cs typeface="Trebuchet MS"/>
              </a:rPr>
              <a:t>dolor</a:t>
            </a:r>
            <a:r>
              <a:rPr sz="120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FFFFFF"/>
                </a:solidFill>
                <a:latin typeface="Trebuchet MS"/>
                <a:cs typeface="Trebuchet MS"/>
              </a:rPr>
              <a:t>sit</a:t>
            </a:r>
            <a:r>
              <a:rPr sz="1200" spc="-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Trebuchet MS"/>
                <a:cs typeface="Trebuchet MS"/>
              </a:rPr>
              <a:t>amet, consectetur </a:t>
            </a:r>
            <a:r>
              <a:rPr sz="1200" dirty="0">
                <a:solidFill>
                  <a:srgbClr val="FFFFFF"/>
                </a:solidFill>
                <a:latin typeface="Trebuchet MS"/>
                <a:cs typeface="Trebuchet MS"/>
              </a:rPr>
              <a:t>adipiscing</a:t>
            </a:r>
            <a:r>
              <a:rPr sz="12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90" dirty="0">
                <a:solidFill>
                  <a:srgbClr val="FFFFFF"/>
                </a:solidFill>
                <a:latin typeface="Trebuchet MS"/>
                <a:cs typeface="Trebuchet MS"/>
              </a:rPr>
              <a:t>elit,</a:t>
            </a:r>
            <a:r>
              <a:rPr sz="12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FFFFFF"/>
                </a:solidFill>
                <a:latin typeface="Trebuchet MS"/>
                <a:cs typeface="Trebuchet MS"/>
              </a:rPr>
              <a:t>sed</a:t>
            </a:r>
            <a:r>
              <a:rPr sz="12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25" dirty="0">
                <a:solidFill>
                  <a:srgbClr val="FFFFFF"/>
                </a:solidFill>
                <a:latin typeface="Trebuchet MS"/>
                <a:cs typeface="Trebuchet MS"/>
              </a:rPr>
              <a:t>do </a:t>
            </a:r>
            <a:r>
              <a:rPr sz="1200" dirty="0">
                <a:solidFill>
                  <a:srgbClr val="FFFFFF"/>
                </a:solidFill>
                <a:latin typeface="Trebuchet MS"/>
                <a:cs typeface="Trebuchet MS"/>
              </a:rPr>
              <a:t>eiusmod</a:t>
            </a:r>
            <a:r>
              <a:rPr sz="120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Trebuchet MS"/>
                <a:cs typeface="Trebuchet MS"/>
              </a:rPr>
              <a:t>tempor</a:t>
            </a:r>
            <a:r>
              <a:rPr sz="1200" spc="-25" dirty="0">
                <a:solidFill>
                  <a:srgbClr val="FFFFFF"/>
                </a:solidFill>
                <a:latin typeface="Trebuchet MS"/>
                <a:cs typeface="Trebuchet MS"/>
              </a:rPr>
              <a:t> incididunt</a:t>
            </a:r>
            <a:r>
              <a:rPr sz="120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50" dirty="0">
                <a:solidFill>
                  <a:srgbClr val="FFFFFF"/>
                </a:solidFill>
                <a:latin typeface="Trebuchet MS"/>
                <a:cs typeface="Trebuchet MS"/>
              </a:rPr>
              <a:t>ut</a:t>
            </a:r>
            <a:r>
              <a:rPr sz="120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Trebuchet MS"/>
                <a:cs typeface="Trebuchet MS"/>
              </a:rPr>
              <a:t>labore </a:t>
            </a:r>
            <a:r>
              <a:rPr sz="1200" spc="-25" dirty="0">
                <a:solidFill>
                  <a:srgbClr val="FFFFFF"/>
                </a:solidFill>
                <a:latin typeface="Trebuchet MS"/>
                <a:cs typeface="Trebuchet MS"/>
              </a:rPr>
              <a:t>et </a:t>
            </a:r>
            <a:r>
              <a:rPr sz="1200" spc="-20" dirty="0">
                <a:solidFill>
                  <a:srgbClr val="FFFFFF"/>
                </a:solidFill>
                <a:latin typeface="Trebuchet MS"/>
                <a:cs typeface="Trebuchet MS"/>
              </a:rPr>
              <a:t>dolore</a:t>
            </a:r>
            <a:r>
              <a:rPr sz="1200" dirty="0">
                <a:solidFill>
                  <a:srgbClr val="FFFFFF"/>
                </a:solidFill>
                <a:latin typeface="Trebuchet MS"/>
                <a:cs typeface="Trebuchet MS"/>
              </a:rPr>
              <a:t> magna</a:t>
            </a:r>
            <a:r>
              <a:rPr sz="12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Trebuchet MS"/>
                <a:cs typeface="Trebuchet MS"/>
              </a:rPr>
              <a:t>aliqua</a:t>
            </a:r>
            <a:endParaRPr sz="12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90"/>
              </a:spcBef>
            </a:pPr>
            <a:endParaRPr sz="12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1200" spc="-20" dirty="0">
                <a:solidFill>
                  <a:srgbClr val="FFFFFF"/>
                </a:solidFill>
                <a:latin typeface="Trebuchet MS"/>
                <a:cs typeface="Trebuchet MS"/>
              </a:rPr>
              <a:t>Incididunt</a:t>
            </a:r>
            <a:r>
              <a:rPr sz="1200" spc="-50" dirty="0">
                <a:solidFill>
                  <a:srgbClr val="FFFFFF"/>
                </a:solidFill>
                <a:latin typeface="Trebuchet MS"/>
                <a:cs typeface="Trebuchet MS"/>
              </a:rPr>
              <a:t> ut </a:t>
            </a:r>
            <a:r>
              <a:rPr sz="1200" spc="-20" dirty="0">
                <a:solidFill>
                  <a:srgbClr val="FFFFFF"/>
                </a:solidFill>
                <a:latin typeface="Trebuchet MS"/>
                <a:cs typeface="Trebuchet MS"/>
              </a:rPr>
              <a:t>labore</a:t>
            </a:r>
            <a:r>
              <a:rPr sz="120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60" dirty="0">
                <a:solidFill>
                  <a:srgbClr val="FFFFFF"/>
                </a:solidFill>
                <a:latin typeface="Trebuchet MS"/>
                <a:cs typeface="Trebuchet MS"/>
              </a:rPr>
              <a:t>et</a:t>
            </a:r>
            <a:r>
              <a:rPr sz="120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Trebuchet MS"/>
                <a:cs typeface="Trebuchet MS"/>
              </a:rPr>
              <a:t>dolore</a:t>
            </a:r>
            <a:endParaRPr sz="12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80"/>
              </a:spcBef>
            </a:pPr>
            <a:endParaRPr sz="1200">
              <a:latin typeface="Trebuchet MS"/>
              <a:cs typeface="Trebuchet MS"/>
            </a:endParaRPr>
          </a:p>
          <a:p>
            <a:pPr marL="12700" marR="5080">
              <a:lnSpc>
                <a:spcPct val="114599"/>
              </a:lnSpc>
            </a:pPr>
            <a:r>
              <a:rPr sz="1200" spc="-10" dirty="0">
                <a:solidFill>
                  <a:srgbClr val="FFFFFF"/>
                </a:solidFill>
                <a:latin typeface="Trebuchet MS"/>
                <a:cs typeface="Trebuchet MS"/>
              </a:rPr>
              <a:t>Consectetur</a:t>
            </a:r>
            <a:r>
              <a:rPr sz="12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FFFFFF"/>
                </a:solidFill>
                <a:latin typeface="Trebuchet MS"/>
                <a:cs typeface="Trebuchet MS"/>
              </a:rPr>
              <a:t>adipiscing</a:t>
            </a:r>
            <a:r>
              <a:rPr sz="12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90" dirty="0">
                <a:solidFill>
                  <a:srgbClr val="FFFFFF"/>
                </a:solidFill>
                <a:latin typeface="Trebuchet MS"/>
                <a:cs typeface="Trebuchet MS"/>
              </a:rPr>
              <a:t>elit,</a:t>
            </a:r>
            <a:r>
              <a:rPr sz="12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FFFFFF"/>
                </a:solidFill>
                <a:latin typeface="Trebuchet MS"/>
                <a:cs typeface="Trebuchet MS"/>
              </a:rPr>
              <a:t>sed</a:t>
            </a:r>
            <a:r>
              <a:rPr sz="12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25" dirty="0">
                <a:solidFill>
                  <a:srgbClr val="FFFFFF"/>
                </a:solidFill>
                <a:latin typeface="Trebuchet MS"/>
                <a:cs typeface="Trebuchet MS"/>
              </a:rPr>
              <a:t>do </a:t>
            </a:r>
            <a:r>
              <a:rPr sz="1200" dirty="0">
                <a:solidFill>
                  <a:srgbClr val="FFFFFF"/>
                </a:solidFill>
                <a:latin typeface="Trebuchet MS"/>
                <a:cs typeface="Trebuchet MS"/>
              </a:rPr>
              <a:t>eiusmod</a:t>
            </a:r>
            <a:r>
              <a:rPr sz="120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Trebuchet MS"/>
                <a:cs typeface="Trebuchet MS"/>
              </a:rPr>
              <a:t>tempor</a:t>
            </a:r>
            <a:r>
              <a:rPr sz="1200" spc="-25" dirty="0">
                <a:solidFill>
                  <a:srgbClr val="FFFFFF"/>
                </a:solidFill>
                <a:latin typeface="Trebuchet MS"/>
                <a:cs typeface="Trebuchet MS"/>
              </a:rPr>
              <a:t> incididunt</a:t>
            </a:r>
            <a:r>
              <a:rPr sz="120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50" dirty="0">
                <a:solidFill>
                  <a:srgbClr val="FFFFFF"/>
                </a:solidFill>
                <a:latin typeface="Trebuchet MS"/>
                <a:cs typeface="Trebuchet MS"/>
              </a:rPr>
              <a:t>ut</a:t>
            </a:r>
            <a:r>
              <a:rPr sz="120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Trebuchet MS"/>
                <a:cs typeface="Trebuchet MS"/>
              </a:rPr>
              <a:t>labore </a:t>
            </a:r>
            <a:r>
              <a:rPr sz="1200" spc="-25" dirty="0">
                <a:solidFill>
                  <a:srgbClr val="FFFFFF"/>
                </a:solidFill>
                <a:latin typeface="Trebuchet MS"/>
                <a:cs typeface="Trebuchet MS"/>
              </a:rPr>
              <a:t>et </a:t>
            </a:r>
            <a:r>
              <a:rPr sz="1200" spc="-20" dirty="0">
                <a:solidFill>
                  <a:srgbClr val="FFFFFF"/>
                </a:solidFill>
                <a:latin typeface="Trebuchet MS"/>
                <a:cs typeface="Trebuchet MS"/>
              </a:rPr>
              <a:t>dolore</a:t>
            </a:r>
            <a:r>
              <a:rPr sz="1200" dirty="0">
                <a:solidFill>
                  <a:srgbClr val="FFFFFF"/>
                </a:solidFill>
                <a:latin typeface="Trebuchet MS"/>
                <a:cs typeface="Trebuchet MS"/>
              </a:rPr>
              <a:t> magna</a:t>
            </a:r>
            <a:r>
              <a:rPr sz="12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200" spc="-10" dirty="0">
                <a:solidFill>
                  <a:srgbClr val="FFFFFF"/>
                </a:solidFill>
                <a:latin typeface="Trebuchet MS"/>
                <a:cs typeface="Trebuchet MS"/>
              </a:rPr>
              <a:t>aliqua</a:t>
            </a:r>
            <a:endParaRPr sz="12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FAF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3691" y="1151640"/>
            <a:ext cx="7915909" cy="28314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3335" algn="ctr">
              <a:lnSpc>
                <a:spcPct val="100000"/>
              </a:lnSpc>
              <a:spcBef>
                <a:spcPts val="100"/>
              </a:spcBef>
            </a:pPr>
            <a:r>
              <a:rPr sz="12000" spc="409" dirty="0">
                <a:solidFill>
                  <a:srgbClr val="424242"/>
                </a:solidFill>
              </a:rPr>
              <a:t>xx%</a:t>
            </a:r>
            <a:endParaRPr sz="12000"/>
          </a:p>
          <a:p>
            <a:pPr marL="12065" marR="5080" algn="ctr">
              <a:lnSpc>
                <a:spcPct val="114599"/>
              </a:lnSpc>
              <a:spcBef>
                <a:spcPts val="2740"/>
              </a:spcBef>
            </a:pPr>
            <a:r>
              <a:rPr sz="1800" spc="50" dirty="0">
                <a:solidFill>
                  <a:srgbClr val="737373"/>
                </a:solidFill>
              </a:rPr>
              <a:t>Use</a:t>
            </a:r>
            <a:r>
              <a:rPr sz="1800" spc="-85" dirty="0">
                <a:solidFill>
                  <a:srgbClr val="737373"/>
                </a:solidFill>
              </a:rPr>
              <a:t> </a:t>
            </a:r>
            <a:r>
              <a:rPr sz="1800" dirty="0">
                <a:solidFill>
                  <a:srgbClr val="737373"/>
                </a:solidFill>
              </a:rPr>
              <a:t>this</a:t>
            </a:r>
            <a:r>
              <a:rPr sz="1800" spc="-85" dirty="0">
                <a:solidFill>
                  <a:srgbClr val="737373"/>
                </a:solidFill>
              </a:rPr>
              <a:t> </a:t>
            </a:r>
            <a:r>
              <a:rPr sz="1800" dirty="0">
                <a:solidFill>
                  <a:srgbClr val="737373"/>
                </a:solidFill>
              </a:rPr>
              <a:t>slide</a:t>
            </a:r>
            <a:r>
              <a:rPr sz="1800" spc="-85" dirty="0">
                <a:solidFill>
                  <a:srgbClr val="737373"/>
                </a:solidFill>
              </a:rPr>
              <a:t> </a:t>
            </a:r>
            <a:r>
              <a:rPr sz="1800" spc="-50" dirty="0">
                <a:solidFill>
                  <a:srgbClr val="737373"/>
                </a:solidFill>
              </a:rPr>
              <a:t>to</a:t>
            </a:r>
            <a:r>
              <a:rPr sz="1800" spc="-85" dirty="0">
                <a:solidFill>
                  <a:srgbClr val="737373"/>
                </a:solidFill>
              </a:rPr>
              <a:t> </a:t>
            </a:r>
            <a:r>
              <a:rPr sz="1800" spc="65" dirty="0">
                <a:solidFill>
                  <a:srgbClr val="737373"/>
                </a:solidFill>
              </a:rPr>
              <a:t>show</a:t>
            </a:r>
            <a:r>
              <a:rPr sz="1800" spc="-80" dirty="0">
                <a:solidFill>
                  <a:srgbClr val="737373"/>
                </a:solidFill>
              </a:rPr>
              <a:t> </a:t>
            </a:r>
            <a:r>
              <a:rPr sz="1800" dirty="0">
                <a:solidFill>
                  <a:srgbClr val="737373"/>
                </a:solidFill>
              </a:rPr>
              <a:t>a</a:t>
            </a:r>
            <a:r>
              <a:rPr sz="1800" spc="-85" dirty="0">
                <a:solidFill>
                  <a:srgbClr val="737373"/>
                </a:solidFill>
              </a:rPr>
              <a:t> </a:t>
            </a:r>
            <a:r>
              <a:rPr sz="1800" spc="-45" dirty="0">
                <a:solidFill>
                  <a:srgbClr val="737373"/>
                </a:solidFill>
              </a:rPr>
              <a:t>major</a:t>
            </a:r>
            <a:r>
              <a:rPr sz="1800" spc="-85" dirty="0">
                <a:solidFill>
                  <a:srgbClr val="737373"/>
                </a:solidFill>
              </a:rPr>
              <a:t> </a:t>
            </a:r>
            <a:r>
              <a:rPr sz="1800" spc="-50" dirty="0">
                <a:solidFill>
                  <a:srgbClr val="737373"/>
                </a:solidFill>
              </a:rPr>
              <a:t>stat.</a:t>
            </a:r>
            <a:r>
              <a:rPr sz="1800" spc="-85" dirty="0">
                <a:solidFill>
                  <a:srgbClr val="737373"/>
                </a:solidFill>
              </a:rPr>
              <a:t> It </a:t>
            </a:r>
            <a:r>
              <a:rPr sz="1800" dirty="0">
                <a:solidFill>
                  <a:srgbClr val="737373"/>
                </a:solidFill>
              </a:rPr>
              <a:t>can</a:t>
            </a:r>
            <a:r>
              <a:rPr sz="1800" spc="-80" dirty="0">
                <a:solidFill>
                  <a:srgbClr val="737373"/>
                </a:solidFill>
              </a:rPr>
              <a:t> </a:t>
            </a:r>
            <a:r>
              <a:rPr sz="1800" spc="-40" dirty="0">
                <a:solidFill>
                  <a:srgbClr val="737373"/>
                </a:solidFill>
              </a:rPr>
              <a:t>help</a:t>
            </a:r>
            <a:r>
              <a:rPr sz="1800" spc="-85" dirty="0">
                <a:solidFill>
                  <a:srgbClr val="737373"/>
                </a:solidFill>
              </a:rPr>
              <a:t> </a:t>
            </a:r>
            <a:r>
              <a:rPr sz="1800" spc="-25" dirty="0">
                <a:solidFill>
                  <a:srgbClr val="737373"/>
                </a:solidFill>
              </a:rPr>
              <a:t>enforce</a:t>
            </a:r>
            <a:r>
              <a:rPr sz="1800" spc="-85" dirty="0">
                <a:solidFill>
                  <a:srgbClr val="737373"/>
                </a:solidFill>
              </a:rPr>
              <a:t> </a:t>
            </a:r>
            <a:r>
              <a:rPr sz="1800" spc="-65" dirty="0">
                <a:solidFill>
                  <a:srgbClr val="737373"/>
                </a:solidFill>
              </a:rPr>
              <a:t>the</a:t>
            </a:r>
            <a:r>
              <a:rPr sz="1800" spc="-85" dirty="0">
                <a:solidFill>
                  <a:srgbClr val="737373"/>
                </a:solidFill>
              </a:rPr>
              <a:t> </a:t>
            </a:r>
            <a:r>
              <a:rPr sz="1800" spc="-40" dirty="0">
                <a:solidFill>
                  <a:srgbClr val="737373"/>
                </a:solidFill>
              </a:rPr>
              <a:t>presentation’s</a:t>
            </a:r>
            <a:r>
              <a:rPr sz="1800" spc="-80" dirty="0">
                <a:solidFill>
                  <a:srgbClr val="737373"/>
                </a:solidFill>
              </a:rPr>
              <a:t> </a:t>
            </a:r>
            <a:r>
              <a:rPr sz="1800" spc="-20" dirty="0">
                <a:solidFill>
                  <a:srgbClr val="737373"/>
                </a:solidFill>
              </a:rPr>
              <a:t>main </a:t>
            </a:r>
            <a:r>
              <a:rPr sz="1800" spc="70" dirty="0">
                <a:solidFill>
                  <a:srgbClr val="737373"/>
                </a:solidFill>
              </a:rPr>
              <a:t>message</a:t>
            </a:r>
            <a:r>
              <a:rPr sz="1800" spc="-100" dirty="0">
                <a:solidFill>
                  <a:srgbClr val="737373"/>
                </a:solidFill>
              </a:rPr>
              <a:t> </a:t>
            </a:r>
            <a:r>
              <a:rPr sz="1800" spc="-10" dirty="0">
                <a:solidFill>
                  <a:srgbClr val="737373"/>
                </a:solidFill>
              </a:rPr>
              <a:t>or</a:t>
            </a:r>
            <a:r>
              <a:rPr sz="1800" spc="-100" dirty="0">
                <a:solidFill>
                  <a:srgbClr val="737373"/>
                </a:solidFill>
              </a:rPr>
              <a:t> </a:t>
            </a:r>
            <a:r>
              <a:rPr sz="1800" spc="-10" dirty="0">
                <a:solidFill>
                  <a:srgbClr val="737373"/>
                </a:solidFill>
              </a:rPr>
              <a:t>argument.</a:t>
            </a:r>
            <a:endParaRPr sz="1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572635" cy="5143500"/>
            <a:chOff x="0" y="0"/>
            <a:chExt cx="4572635" cy="51435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4464050" cy="5143500"/>
            </a:xfrm>
            <a:custGeom>
              <a:avLst/>
              <a:gdLst/>
              <a:ahLst/>
              <a:cxnLst/>
              <a:rect l="l" t="t" r="r" b="b"/>
              <a:pathLst>
                <a:path w="4464050" h="5143500">
                  <a:moveTo>
                    <a:pt x="0" y="5143499"/>
                  </a:moveTo>
                  <a:lnTo>
                    <a:pt x="4463575" y="5143499"/>
                  </a:lnTo>
                  <a:lnTo>
                    <a:pt x="4463575" y="0"/>
                  </a:lnTo>
                  <a:lnTo>
                    <a:pt x="0" y="0"/>
                  </a:lnTo>
                  <a:lnTo>
                    <a:pt x="0" y="5143499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63575" y="599"/>
              <a:ext cx="108599" cy="5142899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039568" y="1957539"/>
            <a:ext cx="2493645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spc="-60" dirty="0">
                <a:solidFill>
                  <a:srgbClr val="424242"/>
                </a:solidFill>
                <a:latin typeface="Trebuchet MS"/>
                <a:cs typeface="Trebuchet MS"/>
              </a:rPr>
              <a:t>Final</a:t>
            </a:r>
            <a:r>
              <a:rPr sz="4200" spc="-229" dirty="0">
                <a:solidFill>
                  <a:srgbClr val="424242"/>
                </a:solidFill>
                <a:latin typeface="Trebuchet MS"/>
                <a:cs typeface="Trebuchet MS"/>
              </a:rPr>
              <a:t> </a:t>
            </a:r>
            <a:r>
              <a:rPr sz="4200" spc="-35" dirty="0">
                <a:solidFill>
                  <a:srgbClr val="424242"/>
                </a:solidFill>
                <a:latin typeface="Trebuchet MS"/>
                <a:cs typeface="Trebuchet MS"/>
              </a:rPr>
              <a:t>point</a:t>
            </a:r>
            <a:endParaRPr sz="4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9829" y="2841824"/>
            <a:ext cx="311213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120" dirty="0">
                <a:solidFill>
                  <a:srgbClr val="737373"/>
                </a:solidFill>
                <a:latin typeface="Trebuchet MS"/>
                <a:cs typeface="Trebuchet MS"/>
              </a:rPr>
              <a:t>A</a:t>
            </a:r>
            <a:r>
              <a:rPr sz="2100" spc="-8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737373"/>
                </a:solidFill>
                <a:latin typeface="Trebuchet MS"/>
                <a:cs typeface="Trebuchet MS"/>
              </a:rPr>
              <a:t>one-</a:t>
            </a:r>
            <a:r>
              <a:rPr sz="2100" spc="-55" dirty="0">
                <a:solidFill>
                  <a:srgbClr val="737373"/>
                </a:solidFill>
                <a:latin typeface="Trebuchet MS"/>
                <a:cs typeface="Trebuchet MS"/>
              </a:rPr>
              <a:t>line</a:t>
            </a:r>
            <a:r>
              <a:rPr sz="2100" spc="-8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2100" spc="-20" dirty="0">
                <a:solidFill>
                  <a:srgbClr val="737373"/>
                </a:solidFill>
                <a:latin typeface="Trebuchet MS"/>
                <a:cs typeface="Trebuchet MS"/>
              </a:rPr>
              <a:t>description</a:t>
            </a:r>
            <a:r>
              <a:rPr sz="2100" spc="-8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2100" dirty="0">
                <a:solidFill>
                  <a:srgbClr val="737373"/>
                </a:solidFill>
                <a:latin typeface="Trebuchet MS"/>
                <a:cs typeface="Trebuchet MS"/>
              </a:rPr>
              <a:t>of</a:t>
            </a:r>
            <a:r>
              <a:rPr sz="2100" spc="-8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2100" spc="-55" dirty="0">
                <a:solidFill>
                  <a:srgbClr val="737373"/>
                </a:solidFill>
                <a:latin typeface="Trebuchet MS"/>
                <a:cs typeface="Trebuchet MS"/>
              </a:rPr>
              <a:t>it</a:t>
            </a:r>
            <a:endParaRPr sz="2100">
              <a:latin typeface="Trebuchet MS"/>
              <a:cs typeface="Trebuchet MS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55299" y="1069049"/>
            <a:ext cx="3005394" cy="3005398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FAF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45540">
              <a:lnSpc>
                <a:spcPct val="100000"/>
              </a:lnSpc>
              <a:spcBef>
                <a:spcPts val="100"/>
              </a:spcBef>
            </a:pPr>
            <a:r>
              <a:rPr spc="-70" dirty="0">
                <a:solidFill>
                  <a:srgbClr val="737373"/>
                </a:solidFill>
              </a:rPr>
              <a:t>“This</a:t>
            </a:r>
            <a:r>
              <a:rPr spc="-140" dirty="0">
                <a:solidFill>
                  <a:srgbClr val="737373"/>
                </a:solidFill>
              </a:rPr>
              <a:t> </a:t>
            </a:r>
            <a:r>
              <a:rPr spc="95" dirty="0">
                <a:solidFill>
                  <a:srgbClr val="737373"/>
                </a:solidFill>
              </a:rPr>
              <a:t>is</a:t>
            </a:r>
            <a:r>
              <a:rPr spc="-135" dirty="0">
                <a:solidFill>
                  <a:srgbClr val="737373"/>
                </a:solidFill>
              </a:rPr>
              <a:t> </a:t>
            </a:r>
            <a:r>
              <a:rPr spc="50" dirty="0">
                <a:solidFill>
                  <a:srgbClr val="737373"/>
                </a:solidFill>
              </a:rPr>
              <a:t>a</a:t>
            </a:r>
            <a:r>
              <a:rPr spc="-135" dirty="0">
                <a:solidFill>
                  <a:srgbClr val="737373"/>
                </a:solidFill>
              </a:rPr>
              <a:t> </a:t>
            </a:r>
            <a:r>
              <a:rPr spc="-45" dirty="0">
                <a:solidFill>
                  <a:srgbClr val="737373"/>
                </a:solidFill>
              </a:rPr>
              <a:t>super-</a:t>
            </a:r>
            <a:r>
              <a:rPr spc="-70" dirty="0">
                <a:solidFill>
                  <a:srgbClr val="737373"/>
                </a:solidFill>
              </a:rPr>
              <a:t>important</a:t>
            </a:r>
            <a:r>
              <a:rPr spc="-135" dirty="0">
                <a:solidFill>
                  <a:srgbClr val="737373"/>
                </a:solidFill>
              </a:rPr>
              <a:t> </a:t>
            </a:r>
            <a:r>
              <a:rPr spc="-60" dirty="0">
                <a:solidFill>
                  <a:srgbClr val="737373"/>
                </a:solidFill>
              </a:rPr>
              <a:t>quote”</a:t>
            </a:r>
          </a:p>
        </p:txBody>
      </p:sp>
      <p:sp>
        <p:nvSpPr>
          <p:cNvPr id="4" name="object 4"/>
          <p:cNvSpPr/>
          <p:nvPr/>
        </p:nvSpPr>
        <p:spPr>
          <a:xfrm>
            <a:off x="4295549" y="2693399"/>
            <a:ext cx="553085" cy="0"/>
          </a:xfrm>
          <a:custGeom>
            <a:avLst/>
            <a:gdLst/>
            <a:ahLst/>
            <a:cxnLst/>
            <a:rect l="l" t="t" r="r" b="b"/>
            <a:pathLst>
              <a:path w="553085">
                <a:moveTo>
                  <a:pt x="0" y="0"/>
                </a:moveTo>
                <a:lnTo>
                  <a:pt x="552899" y="0"/>
                </a:lnTo>
              </a:path>
            </a:pathLst>
          </a:custGeom>
          <a:ln w="28574">
            <a:solidFill>
              <a:srgbClr val="4285F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732299" y="3025531"/>
            <a:ext cx="1678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80" dirty="0">
                <a:solidFill>
                  <a:srgbClr val="737373"/>
                </a:solidFill>
                <a:latin typeface="Trebuchet MS"/>
                <a:cs typeface="Trebuchet MS"/>
              </a:rPr>
              <a:t>-</a:t>
            </a:r>
            <a:r>
              <a:rPr sz="1800" spc="-90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From</a:t>
            </a:r>
            <a:r>
              <a:rPr sz="1800" spc="-8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737373"/>
                </a:solidFill>
                <a:latin typeface="Trebuchet MS"/>
                <a:cs typeface="Trebuchet MS"/>
              </a:rPr>
              <a:t>an</a:t>
            </a:r>
            <a:r>
              <a:rPr sz="1800" spc="-85" dirty="0">
                <a:solidFill>
                  <a:srgbClr val="737373"/>
                </a:solidFill>
                <a:latin typeface="Trebuchet MS"/>
                <a:cs typeface="Trebuchet MS"/>
              </a:rPr>
              <a:t> </a:t>
            </a:r>
            <a:r>
              <a:rPr sz="1800" spc="-25" dirty="0">
                <a:solidFill>
                  <a:srgbClr val="737373"/>
                </a:solidFill>
                <a:latin typeface="Trebuchet MS"/>
                <a:cs typeface="Trebuchet MS"/>
              </a:rPr>
              <a:t>expert</a:t>
            </a:r>
            <a:endParaRPr sz="1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44925" y="905969"/>
            <a:ext cx="57372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40" dirty="0">
                <a:solidFill>
                  <a:srgbClr val="FFFFFF"/>
                </a:solidFill>
                <a:latin typeface="Trebuchet MS"/>
                <a:cs typeface="Trebuchet MS"/>
              </a:rPr>
              <a:t>Aufteilung</a:t>
            </a:r>
            <a:r>
              <a:rPr sz="32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65" dirty="0">
                <a:solidFill>
                  <a:srgbClr val="FFFFFF"/>
                </a:solidFill>
                <a:latin typeface="Trebuchet MS"/>
                <a:cs typeface="Trebuchet MS"/>
              </a:rPr>
              <a:t>innerhalb</a:t>
            </a:r>
            <a:r>
              <a:rPr sz="32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90" dirty="0">
                <a:solidFill>
                  <a:srgbClr val="FFFFFF"/>
                </a:solidFill>
                <a:latin typeface="Trebuchet MS"/>
                <a:cs typeface="Trebuchet MS"/>
              </a:rPr>
              <a:t>der</a:t>
            </a:r>
            <a:r>
              <a:rPr sz="32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10" dirty="0">
                <a:solidFill>
                  <a:srgbClr val="FFFFFF"/>
                </a:solidFill>
                <a:latin typeface="Trebuchet MS"/>
                <a:cs typeface="Trebuchet MS"/>
              </a:rPr>
              <a:t>Gruppe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4925" y="1980109"/>
            <a:ext cx="3818890" cy="1073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09880">
              <a:lnSpc>
                <a:spcPct val="114599"/>
              </a:lnSpc>
              <a:spcBef>
                <a:spcPts val="100"/>
              </a:spcBef>
            </a:pPr>
            <a:r>
              <a:rPr sz="1200" dirty="0">
                <a:latin typeface="Arial"/>
                <a:cs typeface="Arial"/>
              </a:rPr>
              <a:t>1.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Erstelle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ein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vollständiges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Datenmodell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(ERM)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spc="-25" dirty="0">
                <a:latin typeface="Arial"/>
                <a:cs typeface="Arial"/>
              </a:rPr>
              <a:t>der </a:t>
            </a:r>
            <a:r>
              <a:rPr sz="1200" dirty="0">
                <a:latin typeface="Arial"/>
                <a:cs typeface="Arial"/>
              </a:rPr>
              <a:t>operativen</a:t>
            </a:r>
            <a:r>
              <a:rPr sz="1200" spc="-5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Datenbank.</a:t>
            </a:r>
            <a:r>
              <a:rPr sz="1200" spc="-50" dirty="0">
                <a:latin typeface="Arial"/>
                <a:cs typeface="Arial"/>
              </a:rPr>
              <a:t> </a:t>
            </a:r>
            <a:r>
              <a:rPr sz="1200" spc="-25" dirty="0">
                <a:latin typeface="Arial"/>
                <a:cs typeface="Arial"/>
              </a:rPr>
              <a:t>M:N</a:t>
            </a:r>
            <a:endParaRPr sz="1200">
              <a:latin typeface="Arial"/>
              <a:cs typeface="Arial"/>
            </a:endParaRPr>
          </a:p>
          <a:p>
            <a:pPr marL="12700" marR="5080">
              <a:lnSpc>
                <a:spcPct val="114599"/>
              </a:lnSpc>
            </a:pPr>
            <a:r>
              <a:rPr sz="1200" dirty="0">
                <a:latin typeface="Arial"/>
                <a:cs typeface="Arial"/>
              </a:rPr>
              <a:t>Beziehungen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sind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aufgelöst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darzustellen.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Die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Primär-</a:t>
            </a:r>
            <a:r>
              <a:rPr sz="1200" spc="-50" dirty="0">
                <a:latin typeface="Arial"/>
                <a:cs typeface="Arial"/>
              </a:rPr>
              <a:t>, </a:t>
            </a:r>
            <a:r>
              <a:rPr sz="1200" dirty="0">
                <a:latin typeface="Arial"/>
                <a:cs typeface="Arial"/>
              </a:rPr>
              <a:t>Fremdschlüssel</a:t>
            </a:r>
            <a:r>
              <a:rPr sz="1200" spc="-4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und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Kardinalitäten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sind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ins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Datenmodell </a:t>
            </a:r>
            <a:r>
              <a:rPr sz="1200" dirty="0">
                <a:latin typeface="Arial"/>
                <a:cs typeface="Arial"/>
              </a:rPr>
              <a:t>einzutragen.</a:t>
            </a:r>
            <a:r>
              <a:rPr sz="1200" spc="-4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Die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Relationen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sind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zu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beschriften.</a:t>
            </a:r>
            <a:endParaRPr sz="1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4925" y="3180259"/>
            <a:ext cx="3758565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1200" dirty="0">
                <a:latin typeface="Arial"/>
                <a:cs typeface="Arial"/>
              </a:rPr>
              <a:t>2.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Setzte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das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Datenmodell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aus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1.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in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eine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relationale </a:t>
            </a:r>
            <a:r>
              <a:rPr sz="1200" dirty="0">
                <a:latin typeface="Arial"/>
                <a:cs typeface="Arial"/>
              </a:rPr>
              <a:t>Datenbank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um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inklusive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Dokumentation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(Data </a:t>
            </a:r>
            <a:r>
              <a:rPr sz="1200" dirty="0">
                <a:latin typeface="Arial"/>
                <a:cs typeface="Arial"/>
              </a:rPr>
              <a:t>Dictionary).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Lese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die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Referenzdaten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vom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Kunden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in</a:t>
            </a:r>
            <a:r>
              <a:rPr sz="1200" spc="-25" dirty="0">
                <a:latin typeface="Arial"/>
                <a:cs typeface="Arial"/>
              </a:rPr>
              <a:t> die </a:t>
            </a:r>
            <a:r>
              <a:rPr sz="1200" dirty="0">
                <a:latin typeface="Arial"/>
                <a:cs typeface="Arial"/>
              </a:rPr>
              <a:t>Datenbank</a:t>
            </a:r>
            <a:r>
              <a:rPr sz="1200" spc="-5" dirty="0">
                <a:latin typeface="Arial"/>
                <a:cs typeface="Arial"/>
              </a:rPr>
              <a:t> </a:t>
            </a:r>
            <a:r>
              <a:rPr sz="1200" spc="-20" dirty="0">
                <a:latin typeface="Arial"/>
                <a:cs typeface="Arial"/>
              </a:rPr>
              <a:t>ein.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767275" y="1875334"/>
            <a:ext cx="3659504" cy="1282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1200" dirty="0">
                <a:latin typeface="Arial"/>
                <a:cs typeface="Arial"/>
              </a:rPr>
              <a:t>3.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Die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Geschäftsleitung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des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Pirmasenser</a:t>
            </a:r>
            <a:r>
              <a:rPr sz="1200" spc="-20" dirty="0">
                <a:latin typeface="Arial"/>
                <a:cs typeface="Arial"/>
              </a:rPr>
              <a:t> Zoos </a:t>
            </a:r>
            <a:r>
              <a:rPr sz="1200" dirty="0">
                <a:latin typeface="Arial"/>
                <a:cs typeface="Arial"/>
              </a:rPr>
              <a:t>interessiert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sich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ebenfalls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für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Business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Intelligence. </a:t>
            </a:r>
            <a:r>
              <a:rPr sz="1200" dirty="0">
                <a:latin typeface="Arial"/>
                <a:cs typeface="Arial"/>
              </a:rPr>
              <a:t>Konkret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geht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es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um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ein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Datawarehouse.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Welches </a:t>
            </a:r>
            <a:r>
              <a:rPr sz="1200" dirty="0">
                <a:latin typeface="Arial"/>
                <a:cs typeface="Arial"/>
              </a:rPr>
              <a:t>Datawarehouse</a:t>
            </a:r>
            <a:r>
              <a:rPr sz="1200" spc="-4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Schema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empfiehlst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Du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hier?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Warum? </a:t>
            </a:r>
            <a:r>
              <a:rPr sz="1200" dirty="0">
                <a:latin typeface="Arial"/>
                <a:cs typeface="Arial"/>
              </a:rPr>
              <a:t>Erstelle</a:t>
            </a:r>
            <a:r>
              <a:rPr sz="1200" spc="-4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ein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entsprechendes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Datenmodell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inkl. </a:t>
            </a:r>
            <a:r>
              <a:rPr sz="1200" dirty="0">
                <a:latin typeface="Arial"/>
                <a:cs typeface="Arial"/>
              </a:rPr>
              <a:t>passender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Datawarehouse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spc="-35" dirty="0">
                <a:latin typeface="Arial"/>
                <a:cs typeface="Arial"/>
              </a:rPr>
              <a:t>IT-</a:t>
            </a:r>
            <a:r>
              <a:rPr sz="1200" spc="-10" dirty="0">
                <a:latin typeface="Arial"/>
                <a:cs typeface="Arial"/>
              </a:rPr>
              <a:t>Architektur.</a:t>
            </a:r>
            <a:endParaRPr sz="1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767275" y="3285034"/>
            <a:ext cx="3741420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1200" dirty="0">
                <a:latin typeface="Arial"/>
                <a:cs typeface="Arial"/>
              </a:rPr>
              <a:t>4.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Eine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hohe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Datenqualität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ist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in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diesem</a:t>
            </a:r>
            <a:r>
              <a:rPr sz="1200" spc="-20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Vorhaben</a:t>
            </a:r>
            <a:r>
              <a:rPr sz="1200" spc="-20" dirty="0">
                <a:latin typeface="Arial"/>
                <a:cs typeface="Arial"/>
              </a:rPr>
              <a:t> sehr </a:t>
            </a:r>
            <a:r>
              <a:rPr sz="1200" dirty="0">
                <a:latin typeface="Arial"/>
                <a:cs typeface="Arial"/>
              </a:rPr>
              <a:t>wichtig.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Erstelle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ein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Konzept,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wie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der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Datenbestand </a:t>
            </a:r>
            <a:r>
              <a:rPr sz="1200" dirty="0">
                <a:latin typeface="Arial"/>
                <a:cs typeface="Arial"/>
              </a:rPr>
              <a:t>fortlaufend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bearbeitet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werden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kann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und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spc="-25" dirty="0">
                <a:latin typeface="Arial"/>
                <a:cs typeface="Arial"/>
              </a:rPr>
              <a:t>die </a:t>
            </a:r>
            <a:r>
              <a:rPr sz="1200" dirty="0">
                <a:latin typeface="Arial"/>
                <a:cs typeface="Arial"/>
              </a:rPr>
              <a:t>Datenqualität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auf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ein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&gt;97%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Level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kommt.</a:t>
            </a:r>
            <a:endParaRPr sz="12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29247" y="4431529"/>
            <a:ext cx="26587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Arial"/>
                <a:cs typeface="Arial"/>
              </a:rPr>
              <a:t>5.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Präsentation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erstellen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und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vorstellen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7012924" y="50600"/>
            <a:ext cx="2089150" cy="505459"/>
            <a:chOff x="7012924" y="50600"/>
            <a:chExt cx="2089150" cy="505459"/>
          </a:xfrm>
        </p:grpSpPr>
        <p:sp>
          <p:nvSpPr>
            <p:cNvPr id="9" name="object 9"/>
            <p:cNvSpPr/>
            <p:nvPr/>
          </p:nvSpPr>
          <p:spPr>
            <a:xfrm>
              <a:off x="7012924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0F9D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54089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DB4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068874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F4B4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859684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4FC3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7074166" y="178463"/>
            <a:ext cx="19094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08965" algn="l"/>
                <a:tab pos="1143000" algn="l"/>
                <a:tab pos="1653539" algn="l"/>
              </a:tabLst>
            </a:pPr>
            <a:r>
              <a:rPr sz="1400" spc="80" dirty="0"/>
              <a:t>HJS</a:t>
            </a:r>
            <a:r>
              <a:rPr sz="1400" dirty="0"/>
              <a:t>	</a:t>
            </a:r>
            <a:r>
              <a:rPr sz="1400" spc="-25" dirty="0"/>
              <a:t>YC</a:t>
            </a:r>
            <a:r>
              <a:rPr sz="1400" dirty="0"/>
              <a:t>	</a:t>
            </a:r>
            <a:r>
              <a:rPr sz="1400" spc="45" dirty="0"/>
              <a:t>PL</a:t>
            </a:r>
            <a:r>
              <a:rPr sz="1400" dirty="0"/>
              <a:t>	</a:t>
            </a:r>
            <a:r>
              <a:rPr sz="1400" spc="55" dirty="0"/>
              <a:t>CN</a:t>
            </a:r>
            <a:endParaRPr sz="14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3275" y="1029716"/>
            <a:ext cx="5496560" cy="2957195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>
              <a:lnSpc>
                <a:spcPct val="100299"/>
              </a:lnSpc>
              <a:spcBef>
                <a:spcPts val="80"/>
              </a:spcBef>
            </a:pPr>
            <a:r>
              <a:rPr sz="4800" spc="80" dirty="0">
                <a:solidFill>
                  <a:srgbClr val="FFFFFF"/>
                </a:solidFill>
                <a:latin typeface="Trebuchet MS"/>
                <a:cs typeface="Trebuchet MS"/>
              </a:rPr>
              <a:t>This</a:t>
            </a:r>
            <a:r>
              <a:rPr sz="4800" spc="-25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spc="14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4800" spc="-2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spc="-15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4800" spc="-2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spc="105" dirty="0">
                <a:solidFill>
                  <a:srgbClr val="FFFFFF"/>
                </a:solidFill>
                <a:latin typeface="Trebuchet MS"/>
                <a:cs typeface="Trebuchet MS"/>
              </a:rPr>
              <a:t>most </a:t>
            </a:r>
            <a:r>
              <a:rPr sz="4800" spc="-80" dirty="0">
                <a:solidFill>
                  <a:srgbClr val="FFFFFF"/>
                </a:solidFill>
                <a:latin typeface="Trebuchet MS"/>
                <a:cs typeface="Trebuchet MS"/>
              </a:rPr>
              <a:t>important</a:t>
            </a:r>
            <a:r>
              <a:rPr sz="4800" spc="-2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spc="-10" dirty="0">
                <a:solidFill>
                  <a:srgbClr val="FFFFFF"/>
                </a:solidFill>
                <a:latin typeface="Trebuchet MS"/>
                <a:cs typeface="Trebuchet MS"/>
              </a:rPr>
              <a:t>takeaway </a:t>
            </a:r>
            <a:r>
              <a:rPr sz="4800" spc="-170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4800" spc="-25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spc="-65" dirty="0">
                <a:solidFill>
                  <a:srgbClr val="FFFFFF"/>
                </a:solidFill>
                <a:latin typeface="Trebuchet MS"/>
                <a:cs typeface="Trebuchet MS"/>
              </a:rPr>
              <a:t>everyone</a:t>
            </a:r>
            <a:r>
              <a:rPr sz="4800" spc="-25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spc="204" dirty="0">
                <a:solidFill>
                  <a:srgbClr val="FFFFFF"/>
                </a:solidFill>
                <a:latin typeface="Trebuchet MS"/>
                <a:cs typeface="Trebuchet MS"/>
              </a:rPr>
              <a:t>has</a:t>
            </a:r>
            <a:r>
              <a:rPr sz="4800" spc="-25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spc="-50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4800" spc="-25" dirty="0">
                <a:solidFill>
                  <a:srgbClr val="FFFFFF"/>
                </a:solidFill>
                <a:latin typeface="Trebuchet MS"/>
                <a:cs typeface="Trebuchet MS"/>
              </a:rPr>
              <a:t>remember.</a:t>
            </a:r>
            <a:endParaRPr sz="4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4285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99102" y="740335"/>
            <a:ext cx="136715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10" dirty="0"/>
              <a:t>Thanks!</a:t>
            </a:r>
            <a:endParaRPr sz="30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74675" y="0"/>
            <a:ext cx="5869324" cy="514352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99100" y="1531713"/>
            <a:ext cx="1912620" cy="1877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Contact</a:t>
            </a:r>
            <a:r>
              <a:rPr sz="140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us:</a:t>
            </a:r>
            <a:endParaRPr sz="1400">
              <a:latin typeface="Trebuchet MS"/>
              <a:cs typeface="Trebuchet MS"/>
            </a:endParaRPr>
          </a:p>
          <a:p>
            <a:pPr marL="12700" marR="675640">
              <a:lnSpc>
                <a:spcPct val="116100"/>
              </a:lnSpc>
              <a:spcBef>
                <a:spcPts val="1575"/>
              </a:spcBef>
            </a:pP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14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Company 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123</a:t>
            </a:r>
            <a:r>
              <a:rPr sz="140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14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srgbClr val="FFFFFF"/>
                </a:solidFill>
                <a:latin typeface="Trebuchet MS"/>
                <a:cs typeface="Trebuchet MS"/>
              </a:rPr>
              <a:t>Street</a:t>
            </a:r>
            <a:endParaRPr sz="14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270"/>
              </a:spcBef>
            </a:pP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14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95" dirty="0">
                <a:solidFill>
                  <a:srgbClr val="FFFFFF"/>
                </a:solidFill>
                <a:latin typeface="Trebuchet MS"/>
                <a:cs typeface="Trebuchet MS"/>
              </a:rPr>
              <a:t>City,</a:t>
            </a:r>
            <a:r>
              <a:rPr sz="14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75" dirty="0">
                <a:solidFill>
                  <a:srgbClr val="FFFFFF"/>
                </a:solidFill>
                <a:latin typeface="Trebuchet MS"/>
                <a:cs typeface="Trebuchet MS"/>
              </a:rPr>
              <a:t>ST</a:t>
            </a:r>
            <a:r>
              <a:rPr sz="14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12345</a:t>
            </a:r>
            <a:endParaRPr sz="1400">
              <a:latin typeface="Trebuchet MS"/>
              <a:cs typeface="Trebuchet MS"/>
            </a:endParaRPr>
          </a:p>
          <a:p>
            <a:pPr marL="12700" marR="5080">
              <a:lnSpc>
                <a:spcPct val="116100"/>
              </a:lnSpc>
              <a:spcBef>
                <a:spcPts val="1575"/>
              </a:spcBef>
            </a:pP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  <a:hlinkClick r:id="rId3"/>
              </a:rPr>
              <a:t>no_reply@example.com</a:t>
            </a: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ebuchet MS"/>
                <a:cs typeface="Trebuchet MS"/>
                <a:hlinkClick r:id="rId4"/>
              </a:rPr>
              <a:t>www.example.com</a:t>
            </a:r>
            <a:endParaRPr sz="1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44925" y="905969"/>
            <a:ext cx="795528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116704" algn="l"/>
              </a:tabLst>
            </a:pPr>
            <a:r>
              <a:rPr sz="3200" spc="45" dirty="0">
                <a:solidFill>
                  <a:srgbClr val="FFFFFF"/>
                </a:solidFill>
                <a:latin typeface="Trebuchet MS"/>
                <a:cs typeface="Trebuchet MS"/>
              </a:rPr>
              <a:t>Angaben</a:t>
            </a:r>
            <a:r>
              <a:rPr sz="32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90" dirty="0">
                <a:solidFill>
                  <a:srgbClr val="FFFFFF"/>
                </a:solidFill>
                <a:latin typeface="Trebuchet MS"/>
                <a:cs typeface="Trebuchet MS"/>
              </a:rPr>
              <a:t>des</a:t>
            </a:r>
            <a:r>
              <a:rPr sz="32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10" dirty="0">
                <a:solidFill>
                  <a:srgbClr val="FFFFFF"/>
                </a:solidFill>
                <a:latin typeface="Trebuchet MS"/>
                <a:cs typeface="Trebuchet MS"/>
              </a:rPr>
              <a:t>Kunden,</a:t>
            </a:r>
            <a:r>
              <a:rPr sz="32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3200" spc="-10" dirty="0">
                <a:solidFill>
                  <a:srgbClr val="FFFFFF"/>
                </a:solidFill>
                <a:latin typeface="Trebuchet MS"/>
                <a:cs typeface="Trebuchet MS"/>
              </a:rPr>
              <a:t>Rahmenbedingungen</a:t>
            </a:r>
            <a:endParaRPr sz="3200">
              <a:latin typeface="Trebuchet MS"/>
              <a:cs typeface="Trebuchet MS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012924" y="50600"/>
            <a:ext cx="2089150" cy="505459"/>
            <a:chOff x="7012924" y="50600"/>
            <a:chExt cx="2089150" cy="505459"/>
          </a:xfrm>
        </p:grpSpPr>
        <p:sp>
          <p:nvSpPr>
            <p:cNvPr id="4" name="object 4"/>
            <p:cNvSpPr/>
            <p:nvPr/>
          </p:nvSpPr>
          <p:spPr>
            <a:xfrm>
              <a:off x="7012924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0F9D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54089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DB4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068874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F4B4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59684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4FC3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7074166" y="178463"/>
            <a:ext cx="19094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08965" algn="l"/>
                <a:tab pos="1143000" algn="l"/>
                <a:tab pos="1653539" algn="l"/>
              </a:tabLst>
            </a:pPr>
            <a:r>
              <a:rPr sz="1400" spc="80" dirty="0"/>
              <a:t>HJS</a:t>
            </a:r>
            <a:r>
              <a:rPr sz="1400" dirty="0"/>
              <a:t>	</a:t>
            </a:r>
            <a:r>
              <a:rPr sz="1400" spc="-25" dirty="0"/>
              <a:t>YC</a:t>
            </a:r>
            <a:r>
              <a:rPr sz="1400" dirty="0"/>
              <a:t>	</a:t>
            </a:r>
            <a:r>
              <a:rPr sz="1400" spc="45" dirty="0"/>
              <a:t>PL</a:t>
            </a:r>
            <a:r>
              <a:rPr sz="1400" dirty="0"/>
              <a:t>	</a:t>
            </a:r>
            <a:r>
              <a:rPr sz="1400" spc="55" dirty="0"/>
              <a:t>CN</a:t>
            </a:r>
            <a:endParaRPr sz="1400" dirty="0"/>
          </a:p>
        </p:txBody>
      </p:sp>
      <p:sp>
        <p:nvSpPr>
          <p:cNvPr id="9" name="object 9"/>
          <p:cNvSpPr txBox="1"/>
          <p:nvPr/>
        </p:nvSpPr>
        <p:spPr>
          <a:xfrm>
            <a:off x="544925" y="2456179"/>
            <a:ext cx="3794125" cy="20840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Arial"/>
                <a:cs typeface="Arial"/>
              </a:rPr>
              <a:t>Grundlagen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des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Zoo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-10" dirty="0">
                <a:latin typeface="Arial"/>
                <a:cs typeface="Arial"/>
              </a:rPr>
              <a:t>Pirmasens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000" dirty="0">
                <a:latin typeface="Arial"/>
                <a:cs typeface="Arial"/>
              </a:rPr>
              <a:t>Im</a:t>
            </a:r>
            <a:r>
              <a:rPr sz="1000" spc="-3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Gespräch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mit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dem</a:t>
            </a:r>
            <a:r>
              <a:rPr sz="1000" spc="-7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Auftraggeber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erhalten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wir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relevante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Daten:</a:t>
            </a:r>
            <a:endParaRPr sz="1000">
              <a:latin typeface="Arial"/>
              <a:cs typeface="Arial"/>
            </a:endParaRPr>
          </a:p>
          <a:p>
            <a:pPr marL="469265" indent="-351790">
              <a:lnSpc>
                <a:spcPct val="100000"/>
              </a:lnSpc>
              <a:spcBef>
                <a:spcPts val="150"/>
              </a:spcBef>
              <a:buFont typeface="MS PGothic"/>
              <a:buChar char="➔"/>
              <a:tabLst>
                <a:tab pos="469265" algn="l"/>
              </a:tabLst>
            </a:pPr>
            <a:r>
              <a:rPr sz="1000" dirty="0">
                <a:latin typeface="Arial"/>
                <a:cs typeface="Arial"/>
              </a:rPr>
              <a:t>Derzeit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betreut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der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Zoo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Pirmasens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rund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6.000</a:t>
            </a:r>
            <a:r>
              <a:rPr sz="1000" spc="-35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Tiere.</a:t>
            </a:r>
            <a:endParaRPr sz="1000">
              <a:latin typeface="Arial"/>
              <a:cs typeface="Arial"/>
            </a:endParaRPr>
          </a:p>
          <a:p>
            <a:pPr marL="469900" marR="262255" indent="-352425">
              <a:lnSpc>
                <a:spcPct val="112500"/>
              </a:lnSpc>
              <a:buFont typeface="MS PGothic"/>
              <a:buChar char="➔"/>
              <a:tabLst>
                <a:tab pos="469900" algn="l"/>
              </a:tabLst>
            </a:pPr>
            <a:r>
              <a:rPr sz="1000" dirty="0">
                <a:latin typeface="Arial"/>
                <a:cs typeface="Arial"/>
              </a:rPr>
              <a:t>Derzeit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arbeiten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70</a:t>
            </a:r>
            <a:r>
              <a:rPr sz="1000" b="1" spc="-25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Mitarbeiter</a:t>
            </a:r>
            <a:r>
              <a:rPr sz="1000" b="1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in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fester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Position,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z.</a:t>
            </a:r>
            <a:r>
              <a:rPr sz="1000" spc="-25" dirty="0">
                <a:latin typeface="Arial"/>
                <a:cs typeface="Arial"/>
              </a:rPr>
              <a:t> B. </a:t>
            </a:r>
            <a:r>
              <a:rPr sz="1000" dirty="0">
                <a:latin typeface="Arial"/>
                <a:cs typeface="Arial"/>
              </a:rPr>
              <a:t>Pfleger,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die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sich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um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die</a:t>
            </a:r>
            <a:r>
              <a:rPr sz="1000" spc="-4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Tiere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kümmern.</a:t>
            </a:r>
            <a:endParaRPr sz="1000">
              <a:latin typeface="Arial"/>
              <a:cs typeface="Arial"/>
            </a:endParaRPr>
          </a:p>
          <a:p>
            <a:pPr marL="469900" marR="5080" indent="-352425">
              <a:lnSpc>
                <a:spcPct val="112500"/>
              </a:lnSpc>
              <a:buFont typeface="MS PGothic"/>
              <a:buChar char="➔"/>
              <a:tabLst>
                <a:tab pos="469900" algn="l"/>
              </a:tabLst>
            </a:pPr>
            <a:r>
              <a:rPr sz="1000" b="1" dirty="0">
                <a:latin typeface="Arial"/>
                <a:cs typeface="Arial"/>
              </a:rPr>
              <a:t>50</a:t>
            </a:r>
            <a:r>
              <a:rPr sz="1000" b="1" spc="-10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externe</a:t>
            </a:r>
            <a:r>
              <a:rPr sz="1000" b="1" spc="-5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Ärzte </a:t>
            </a:r>
            <a:r>
              <a:rPr sz="1000" dirty="0">
                <a:latin typeface="Arial"/>
                <a:cs typeface="Arial"/>
              </a:rPr>
              <a:t>stehen</a:t>
            </a:r>
            <a:r>
              <a:rPr sz="1000" spc="-5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bei</a:t>
            </a:r>
            <a:r>
              <a:rPr sz="1000" b="1" spc="-5" dirty="0">
                <a:latin typeface="Arial"/>
                <a:cs typeface="Arial"/>
              </a:rPr>
              <a:t> </a:t>
            </a:r>
            <a:r>
              <a:rPr sz="1000" b="1" spc="-10" dirty="0">
                <a:latin typeface="Arial"/>
                <a:cs typeface="Arial"/>
              </a:rPr>
              <a:t>Krankheitsfällen</a:t>
            </a:r>
            <a:r>
              <a:rPr sz="1000" b="1" spc="-5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von</a:t>
            </a:r>
            <a:r>
              <a:rPr sz="1000" b="1" spc="-5" dirty="0">
                <a:latin typeface="Arial"/>
                <a:cs typeface="Arial"/>
              </a:rPr>
              <a:t> </a:t>
            </a:r>
            <a:r>
              <a:rPr sz="1000" b="1" spc="-10" dirty="0">
                <a:latin typeface="Arial"/>
                <a:cs typeface="Arial"/>
              </a:rPr>
              <a:t>Tieren </a:t>
            </a:r>
            <a:r>
              <a:rPr sz="1000" dirty="0">
                <a:latin typeface="Arial"/>
                <a:cs typeface="Arial"/>
              </a:rPr>
              <a:t>zur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Hilfe.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Wenn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ein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Tier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meldepflichtig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erkrankt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ist,</a:t>
            </a:r>
            <a:r>
              <a:rPr sz="1000" spc="-20" dirty="0">
                <a:latin typeface="Arial"/>
                <a:cs typeface="Arial"/>
              </a:rPr>
              <a:t> muss</a:t>
            </a:r>
            <a:r>
              <a:rPr sz="1000" spc="50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der</a:t>
            </a:r>
            <a:r>
              <a:rPr sz="1000" spc="-7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Arzt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die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Meldung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anweisen.</a:t>
            </a:r>
            <a:endParaRPr sz="1000">
              <a:latin typeface="Arial"/>
              <a:cs typeface="Arial"/>
            </a:endParaRPr>
          </a:p>
          <a:p>
            <a:pPr marL="469900" marR="27940" indent="-352425">
              <a:lnSpc>
                <a:spcPct val="112500"/>
              </a:lnSpc>
              <a:buFont typeface="MS PGothic"/>
              <a:buChar char="➔"/>
              <a:tabLst>
                <a:tab pos="469900" algn="l"/>
              </a:tabLst>
            </a:pPr>
            <a:r>
              <a:rPr sz="1000" dirty="0">
                <a:latin typeface="Arial"/>
                <a:cs typeface="Arial"/>
              </a:rPr>
              <a:t>In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der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jetzigen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Situationen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Vertretungen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ein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Problem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sein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spc="-50" dirty="0">
                <a:latin typeface="Arial"/>
                <a:cs typeface="Arial"/>
              </a:rPr>
              <a:t>- </a:t>
            </a:r>
            <a:r>
              <a:rPr sz="1000" dirty="0">
                <a:latin typeface="Arial"/>
                <a:cs typeface="Arial"/>
              </a:rPr>
              <a:t>auch</a:t>
            </a:r>
            <a:r>
              <a:rPr sz="1000" spc="-3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hier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kann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würde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eine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digitale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Lösung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optimieren.</a:t>
            </a:r>
            <a:endParaRPr sz="1000">
              <a:latin typeface="Arial"/>
              <a:cs typeface="Arial"/>
            </a:endParaRPr>
          </a:p>
          <a:p>
            <a:pPr marL="469265" indent="-351790">
              <a:lnSpc>
                <a:spcPct val="100000"/>
              </a:lnSpc>
              <a:spcBef>
                <a:spcPts val="150"/>
              </a:spcBef>
              <a:buFont typeface="MS PGothic"/>
              <a:buChar char="➔"/>
              <a:tabLst>
                <a:tab pos="469265" algn="l"/>
              </a:tabLst>
            </a:pPr>
            <a:r>
              <a:rPr sz="1000" dirty="0">
                <a:latin typeface="Arial"/>
                <a:cs typeface="Arial"/>
              </a:rPr>
              <a:t>Im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Zoo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gibt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es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2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hausinterne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spc="-30" dirty="0">
                <a:latin typeface="Arial"/>
                <a:cs typeface="Arial"/>
              </a:rPr>
              <a:t>IT-</a:t>
            </a:r>
            <a:r>
              <a:rPr sz="1000" dirty="0">
                <a:latin typeface="Arial"/>
                <a:cs typeface="Arial"/>
              </a:rPr>
              <a:t>Kräfte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in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Festanstellung</a:t>
            </a:r>
            <a:endParaRPr sz="1000">
              <a:latin typeface="Arial"/>
              <a:cs typeface="Arial"/>
            </a:endParaRPr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24200" y="2081900"/>
            <a:ext cx="3732787" cy="2488524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5725988" y="4638370"/>
            <a:ext cx="255714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latin typeface="Arial"/>
                <a:cs typeface="Arial"/>
              </a:rPr>
              <a:t>Kirche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Hl.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Pirminius,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Pirmasens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(via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pixabay)</a:t>
            </a:r>
            <a:endParaRPr sz="1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44925" y="905969"/>
            <a:ext cx="564896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rgbClr val="FFFFFF"/>
                </a:solidFill>
                <a:latin typeface="Trebuchet MS"/>
                <a:cs typeface="Trebuchet MS"/>
              </a:rPr>
              <a:t>03_Gespräche</a:t>
            </a:r>
            <a:r>
              <a:rPr sz="32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90" dirty="0">
                <a:solidFill>
                  <a:srgbClr val="FFFFFF"/>
                </a:solidFill>
                <a:latin typeface="Trebuchet MS"/>
                <a:cs typeface="Trebuchet MS"/>
              </a:rPr>
              <a:t>mit</a:t>
            </a:r>
            <a:r>
              <a:rPr sz="32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dirty="0">
                <a:solidFill>
                  <a:srgbClr val="FFFFFF"/>
                </a:solidFill>
                <a:latin typeface="Trebuchet MS"/>
                <a:cs typeface="Trebuchet MS"/>
              </a:rPr>
              <a:t>dem</a:t>
            </a:r>
            <a:r>
              <a:rPr sz="32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10" dirty="0">
                <a:solidFill>
                  <a:srgbClr val="FFFFFF"/>
                </a:solidFill>
                <a:latin typeface="Trebuchet MS"/>
                <a:cs typeface="Trebuchet MS"/>
              </a:rPr>
              <a:t>Kunden</a:t>
            </a:r>
            <a:endParaRPr sz="3200">
              <a:latin typeface="Trebuchet MS"/>
              <a:cs typeface="Trebuchet MS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012924" y="50600"/>
            <a:ext cx="2089150" cy="505459"/>
            <a:chOff x="7012924" y="50600"/>
            <a:chExt cx="2089150" cy="505459"/>
          </a:xfrm>
        </p:grpSpPr>
        <p:sp>
          <p:nvSpPr>
            <p:cNvPr id="4" name="object 4"/>
            <p:cNvSpPr/>
            <p:nvPr/>
          </p:nvSpPr>
          <p:spPr>
            <a:xfrm>
              <a:off x="7012924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0F9D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54089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DB4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068874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F4B4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59684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4FC3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7074166" y="178463"/>
            <a:ext cx="19094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08965" algn="l"/>
                <a:tab pos="1143000" algn="l"/>
                <a:tab pos="1653539" algn="l"/>
              </a:tabLst>
            </a:pPr>
            <a:r>
              <a:rPr sz="1400" spc="80" dirty="0"/>
              <a:t>HJS</a:t>
            </a:r>
            <a:r>
              <a:rPr sz="1400" dirty="0"/>
              <a:t>	</a:t>
            </a:r>
            <a:r>
              <a:rPr sz="1400" spc="-25" dirty="0"/>
              <a:t>YC</a:t>
            </a:r>
            <a:r>
              <a:rPr sz="1400" dirty="0"/>
              <a:t>	</a:t>
            </a:r>
            <a:r>
              <a:rPr sz="1400" spc="45" dirty="0"/>
              <a:t>PL</a:t>
            </a:r>
            <a:r>
              <a:rPr sz="1400" dirty="0"/>
              <a:t>	</a:t>
            </a:r>
            <a:r>
              <a:rPr sz="1400" spc="55" dirty="0"/>
              <a:t>CN</a:t>
            </a:r>
            <a:endParaRPr sz="1400"/>
          </a:p>
        </p:txBody>
      </p:sp>
      <p:sp>
        <p:nvSpPr>
          <p:cNvPr id="9" name="object 9"/>
          <p:cNvSpPr txBox="1"/>
          <p:nvPr/>
        </p:nvSpPr>
        <p:spPr>
          <a:xfrm>
            <a:off x="544925" y="2199004"/>
            <a:ext cx="3646170" cy="8839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0975" indent="-168275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180975" algn="l"/>
              </a:tabLst>
            </a:pPr>
            <a:r>
              <a:rPr sz="1200" b="1" spc="-10" dirty="0">
                <a:latin typeface="Arial"/>
                <a:cs typeface="Arial"/>
              </a:rPr>
              <a:t>Termin</a:t>
            </a:r>
            <a:r>
              <a:rPr sz="1200" b="1" spc="-4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mit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den</a:t>
            </a:r>
            <a:r>
              <a:rPr sz="1200" b="1" spc="-75" dirty="0">
                <a:latin typeface="Arial"/>
                <a:cs typeface="Arial"/>
              </a:rPr>
              <a:t> </a:t>
            </a:r>
            <a:r>
              <a:rPr sz="1200" b="1" spc="-10" dirty="0">
                <a:latin typeface="Arial"/>
                <a:cs typeface="Arial"/>
              </a:rPr>
              <a:t>Auftraggebern</a:t>
            </a:r>
            <a:endParaRPr sz="1200">
              <a:latin typeface="Arial"/>
              <a:cs typeface="Arial"/>
            </a:endParaRPr>
          </a:p>
          <a:p>
            <a:pPr marL="469900" marR="92075" lvl="1" indent="-271145">
              <a:lnSpc>
                <a:spcPct val="112500"/>
              </a:lnSpc>
              <a:spcBef>
                <a:spcPts val="1265"/>
              </a:spcBef>
              <a:buChar char="-"/>
              <a:tabLst>
                <a:tab pos="469900" algn="l"/>
              </a:tabLst>
            </a:pPr>
            <a:r>
              <a:rPr sz="1000" dirty="0">
                <a:latin typeface="Arial"/>
                <a:cs typeface="Arial"/>
              </a:rPr>
              <a:t>Es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gibt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kein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Legacy-System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-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die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Datenbank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muss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spc="-25" dirty="0">
                <a:latin typeface="Arial"/>
                <a:cs typeface="Arial"/>
              </a:rPr>
              <a:t>von </a:t>
            </a:r>
            <a:r>
              <a:rPr sz="1000" dirty="0">
                <a:latin typeface="Arial"/>
                <a:cs typeface="Arial"/>
              </a:rPr>
              <a:t>Grund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auf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erstellt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werden.</a:t>
            </a:r>
            <a:endParaRPr sz="1000">
              <a:latin typeface="Arial"/>
              <a:cs typeface="Arial"/>
            </a:endParaRPr>
          </a:p>
          <a:p>
            <a:pPr marL="469265" lvl="1" indent="-270510">
              <a:lnSpc>
                <a:spcPct val="100000"/>
              </a:lnSpc>
              <a:spcBef>
                <a:spcPts val="150"/>
              </a:spcBef>
              <a:buChar char="-"/>
              <a:tabLst>
                <a:tab pos="469265" algn="l"/>
              </a:tabLst>
            </a:pPr>
            <a:r>
              <a:rPr sz="1000" dirty="0">
                <a:latin typeface="Arial"/>
                <a:cs typeface="Arial"/>
              </a:rPr>
              <a:t>Datenqualität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sollte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bei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100%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liegen</a:t>
            </a:r>
            <a:r>
              <a:rPr sz="1000" spc="-3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(&gt;97%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ist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zu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wenig)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88449" y="3057270"/>
            <a:ext cx="3199130" cy="711200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283210" indent="-270510">
              <a:lnSpc>
                <a:spcPct val="100000"/>
              </a:lnSpc>
              <a:spcBef>
                <a:spcPts val="250"/>
              </a:spcBef>
              <a:buChar char="-"/>
              <a:tabLst>
                <a:tab pos="283210" algn="l"/>
              </a:tabLst>
            </a:pPr>
            <a:r>
              <a:rPr sz="1000" b="1" spc="-10" dirty="0">
                <a:latin typeface="Arial"/>
                <a:cs typeface="Arial"/>
              </a:rPr>
              <a:t>Meldepflichtige</a:t>
            </a:r>
            <a:r>
              <a:rPr sz="1000" b="1" spc="75" dirty="0">
                <a:latin typeface="Arial"/>
                <a:cs typeface="Arial"/>
              </a:rPr>
              <a:t> </a:t>
            </a:r>
            <a:r>
              <a:rPr sz="1000" b="1" spc="-10" dirty="0">
                <a:latin typeface="Arial"/>
                <a:cs typeface="Arial"/>
              </a:rPr>
              <a:t>Krankheiten</a:t>
            </a:r>
            <a:endParaRPr sz="1000">
              <a:latin typeface="Arial"/>
              <a:cs typeface="Arial"/>
            </a:endParaRPr>
          </a:p>
          <a:p>
            <a:pPr marL="283210" indent="-270510">
              <a:lnSpc>
                <a:spcPct val="100000"/>
              </a:lnSpc>
              <a:spcBef>
                <a:spcPts val="150"/>
              </a:spcBef>
              <a:buChar char="-"/>
              <a:tabLst>
                <a:tab pos="283210" algn="l"/>
              </a:tabLst>
            </a:pPr>
            <a:r>
              <a:rPr sz="1000" b="1" dirty="0">
                <a:latin typeface="Arial"/>
                <a:cs typeface="Arial"/>
              </a:rPr>
              <a:t>Sicherheit</a:t>
            </a:r>
            <a:r>
              <a:rPr sz="1000" b="1" spc="-35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Mitarbeiter</a:t>
            </a:r>
            <a:r>
              <a:rPr sz="1000" b="1" spc="-20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steht</a:t>
            </a:r>
            <a:r>
              <a:rPr sz="1000" b="1" spc="-20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an</a:t>
            </a:r>
            <a:r>
              <a:rPr sz="1000" b="1" spc="-20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erster</a:t>
            </a:r>
            <a:r>
              <a:rPr sz="1000" b="1" spc="-20" dirty="0">
                <a:latin typeface="Arial"/>
                <a:cs typeface="Arial"/>
              </a:rPr>
              <a:t> </a:t>
            </a:r>
            <a:r>
              <a:rPr sz="1000" b="1" spc="-10" dirty="0">
                <a:latin typeface="Arial"/>
                <a:cs typeface="Arial"/>
              </a:rPr>
              <a:t>Stelle</a:t>
            </a:r>
            <a:endParaRPr sz="1000">
              <a:latin typeface="Arial"/>
              <a:cs typeface="Arial"/>
            </a:endParaRPr>
          </a:p>
          <a:p>
            <a:pPr marL="283210" marR="5080" indent="-271145">
              <a:lnSpc>
                <a:spcPct val="112500"/>
              </a:lnSpc>
              <a:buChar char="-"/>
              <a:tabLst>
                <a:tab pos="283210" algn="l"/>
              </a:tabLst>
            </a:pPr>
            <a:r>
              <a:rPr sz="1000" b="1" spc="-10" dirty="0">
                <a:latin typeface="Arial"/>
                <a:cs typeface="Arial"/>
              </a:rPr>
              <a:t>Betriebswirtschaftlich</a:t>
            </a:r>
            <a:r>
              <a:rPr sz="1000" b="1" spc="35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sinniges</a:t>
            </a:r>
            <a:r>
              <a:rPr sz="1000" b="1" spc="40" dirty="0">
                <a:latin typeface="Arial"/>
                <a:cs typeface="Arial"/>
              </a:rPr>
              <a:t> </a:t>
            </a:r>
            <a:r>
              <a:rPr sz="1000" b="1" spc="-10" dirty="0">
                <a:latin typeface="Arial"/>
                <a:cs typeface="Arial"/>
              </a:rPr>
              <a:t>Wirtschaften</a:t>
            </a:r>
            <a:r>
              <a:rPr sz="1000" b="1" spc="40" dirty="0">
                <a:latin typeface="Arial"/>
                <a:cs typeface="Arial"/>
              </a:rPr>
              <a:t> </a:t>
            </a:r>
            <a:r>
              <a:rPr sz="1000" b="1" spc="-25" dirty="0">
                <a:latin typeface="Arial"/>
                <a:cs typeface="Arial"/>
              </a:rPr>
              <a:t>mit </a:t>
            </a:r>
            <a:r>
              <a:rPr sz="1000" b="1" spc="-10" dirty="0">
                <a:latin typeface="Arial"/>
                <a:cs typeface="Arial"/>
              </a:rPr>
              <a:t>Ressourcen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31249" y="3743070"/>
            <a:ext cx="3597910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3210" marR="40005" indent="-271145">
              <a:lnSpc>
                <a:spcPct val="112500"/>
              </a:lnSpc>
              <a:spcBef>
                <a:spcPts val="100"/>
              </a:spcBef>
              <a:buChar char="-"/>
              <a:tabLst>
                <a:tab pos="283210" algn="l"/>
              </a:tabLst>
            </a:pPr>
            <a:r>
              <a:rPr sz="1000" dirty="0">
                <a:latin typeface="Arial"/>
                <a:cs typeface="Arial"/>
              </a:rPr>
              <a:t>Es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werde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zwei</a:t>
            </a:r>
            <a:r>
              <a:rPr sz="1000" b="1" spc="-10" dirty="0">
                <a:latin typeface="Arial"/>
                <a:cs typeface="Arial"/>
              </a:rPr>
              <a:t> </a:t>
            </a:r>
            <a:r>
              <a:rPr sz="1000" b="1" spc="-30" dirty="0">
                <a:latin typeface="Arial"/>
                <a:cs typeface="Arial"/>
              </a:rPr>
              <a:t>IT-</a:t>
            </a:r>
            <a:r>
              <a:rPr sz="1000" b="1" dirty="0">
                <a:latin typeface="Arial"/>
                <a:cs typeface="Arial"/>
              </a:rPr>
              <a:t>Mitarbeiter</a:t>
            </a:r>
            <a:r>
              <a:rPr sz="1000" b="1" spc="-15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angestellt</a:t>
            </a:r>
            <a:r>
              <a:rPr sz="1000" dirty="0">
                <a:latin typeface="Arial"/>
                <a:cs typeface="Arial"/>
              </a:rPr>
              <a:t>,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vor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allem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für</a:t>
            </a:r>
            <a:r>
              <a:rPr sz="1000" spc="-15" dirty="0">
                <a:latin typeface="Arial"/>
                <a:cs typeface="Arial"/>
              </a:rPr>
              <a:t> </a:t>
            </a:r>
            <a:r>
              <a:rPr sz="1000" spc="-25" dirty="0">
                <a:latin typeface="Arial"/>
                <a:cs typeface="Arial"/>
              </a:rPr>
              <a:t>die </a:t>
            </a:r>
            <a:r>
              <a:rPr sz="1000" spc="-10" dirty="0">
                <a:latin typeface="Arial"/>
                <a:cs typeface="Arial"/>
              </a:rPr>
              <a:t>Wartung</a:t>
            </a:r>
            <a:endParaRPr sz="1000">
              <a:latin typeface="Arial"/>
              <a:cs typeface="Arial"/>
            </a:endParaRPr>
          </a:p>
          <a:p>
            <a:pPr marL="283210" marR="533400" indent="-271145">
              <a:lnSpc>
                <a:spcPct val="112500"/>
              </a:lnSpc>
              <a:buChar char="-"/>
              <a:tabLst>
                <a:tab pos="283210" algn="l"/>
              </a:tabLst>
            </a:pPr>
            <a:r>
              <a:rPr sz="1000" dirty="0">
                <a:latin typeface="Arial"/>
                <a:cs typeface="Arial"/>
              </a:rPr>
              <a:t>Operative</a:t>
            </a:r>
            <a:r>
              <a:rPr sz="1000" spc="-3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Daten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muss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das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System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akzeptieren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spc="-50" dirty="0">
                <a:latin typeface="Arial"/>
                <a:cs typeface="Arial"/>
              </a:rPr>
              <a:t>&amp; </a:t>
            </a:r>
            <a:r>
              <a:rPr sz="1000" spc="-10" dirty="0">
                <a:latin typeface="Arial"/>
                <a:cs typeface="Arial"/>
              </a:rPr>
              <a:t>annehmen</a:t>
            </a:r>
            <a:endParaRPr sz="1000">
              <a:latin typeface="Arial"/>
              <a:cs typeface="Arial"/>
            </a:endParaRPr>
          </a:p>
          <a:p>
            <a:pPr marL="283210" marR="5080" indent="-271145">
              <a:lnSpc>
                <a:spcPct val="112500"/>
              </a:lnSpc>
              <a:buFont typeface="Arial"/>
              <a:buChar char="-"/>
              <a:tabLst>
                <a:tab pos="283210" algn="l"/>
              </a:tabLst>
            </a:pPr>
            <a:r>
              <a:rPr sz="1000" b="1" dirty="0">
                <a:latin typeface="Arial"/>
                <a:cs typeface="Arial"/>
              </a:rPr>
              <a:t>Realität</a:t>
            </a:r>
            <a:r>
              <a:rPr sz="1000" b="1" spc="-15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muss</a:t>
            </a:r>
            <a:r>
              <a:rPr sz="1000" b="1" spc="-10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mit</a:t>
            </a:r>
            <a:r>
              <a:rPr sz="1000" b="1" spc="-15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den</a:t>
            </a:r>
            <a:r>
              <a:rPr sz="1000" b="1" spc="-10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Daten</a:t>
            </a:r>
            <a:r>
              <a:rPr sz="1000" b="1" spc="-15" dirty="0">
                <a:latin typeface="Arial"/>
                <a:cs typeface="Arial"/>
              </a:rPr>
              <a:t> </a:t>
            </a:r>
            <a:r>
              <a:rPr sz="1000" b="1" dirty="0">
                <a:latin typeface="Arial"/>
                <a:cs typeface="Arial"/>
              </a:rPr>
              <a:t>jederzeit</a:t>
            </a:r>
            <a:r>
              <a:rPr sz="1000" b="1" spc="-10" dirty="0">
                <a:latin typeface="Arial"/>
                <a:cs typeface="Arial"/>
              </a:rPr>
              <a:t> übereinstimmen</a:t>
            </a:r>
            <a:r>
              <a:rPr sz="1000" spc="-10" dirty="0">
                <a:latin typeface="Arial"/>
                <a:cs typeface="Arial"/>
              </a:rPr>
              <a:t>. </a:t>
            </a:r>
            <a:r>
              <a:rPr sz="1000" dirty="0">
                <a:latin typeface="Arial"/>
                <a:cs typeface="Arial"/>
              </a:rPr>
              <a:t>Wie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kann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das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realisiert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werden?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→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Data</a:t>
            </a:r>
            <a:r>
              <a:rPr sz="1000" spc="-25" dirty="0">
                <a:latin typeface="Arial"/>
                <a:cs typeface="Arial"/>
              </a:rPr>
              <a:t> </a:t>
            </a:r>
            <a:r>
              <a:rPr sz="1000" dirty="0">
                <a:latin typeface="Arial"/>
                <a:cs typeface="Arial"/>
              </a:rPr>
              <a:t>Quality</a:t>
            </a:r>
            <a:r>
              <a:rPr sz="1000" spc="-20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Concept</a:t>
            </a:r>
            <a:endParaRPr sz="1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767275" y="3313429"/>
            <a:ext cx="177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0" dirty="0">
                <a:latin typeface="Arial"/>
                <a:cs typeface="Arial"/>
              </a:rPr>
              <a:t>…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21203" y="2081900"/>
            <a:ext cx="3780551" cy="251974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4925" y="420194"/>
            <a:ext cx="5233670" cy="998855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3829"/>
              </a:lnSpc>
              <a:spcBef>
                <a:spcPts val="204"/>
              </a:spcBef>
            </a:pPr>
            <a:r>
              <a:rPr dirty="0"/>
              <a:t>Best</a:t>
            </a:r>
            <a:r>
              <a:rPr spc="-100" dirty="0"/>
              <a:t> </a:t>
            </a:r>
            <a:r>
              <a:rPr dirty="0"/>
              <a:t>Practices</a:t>
            </a:r>
            <a:r>
              <a:rPr spc="-105" dirty="0"/>
              <a:t> </a:t>
            </a:r>
            <a:r>
              <a:rPr spc="120" dirty="0"/>
              <a:t>aus</a:t>
            </a:r>
            <a:r>
              <a:rPr spc="-100" dirty="0"/>
              <a:t> </a:t>
            </a:r>
            <a:r>
              <a:rPr spc="-25" dirty="0"/>
              <a:t>den </a:t>
            </a:r>
            <a:r>
              <a:rPr dirty="0"/>
              <a:t>Gesprächen</a:t>
            </a:r>
            <a:r>
              <a:rPr spc="-140" dirty="0"/>
              <a:t> </a:t>
            </a:r>
            <a:r>
              <a:rPr spc="-90" dirty="0"/>
              <a:t>mit</a:t>
            </a:r>
            <a:r>
              <a:rPr spc="-135" dirty="0"/>
              <a:t> </a:t>
            </a:r>
            <a:r>
              <a:rPr dirty="0"/>
              <a:t>dem</a:t>
            </a:r>
            <a:r>
              <a:rPr spc="-135" dirty="0"/>
              <a:t> </a:t>
            </a:r>
            <a:r>
              <a:rPr spc="-10" dirty="0"/>
              <a:t>Kunden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8596849" y="50600"/>
            <a:ext cx="505459" cy="505459"/>
            <a:chOff x="8596849" y="50600"/>
            <a:chExt cx="505459" cy="505459"/>
          </a:xfrm>
        </p:grpSpPr>
        <p:sp>
          <p:nvSpPr>
            <p:cNvPr id="4" name="object 4"/>
            <p:cNvSpPr/>
            <p:nvPr/>
          </p:nvSpPr>
          <p:spPr>
            <a:xfrm>
              <a:off x="859684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0F9D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596849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4FC3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8658091" y="178463"/>
            <a:ext cx="3556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45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1400" spc="-28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1400" spc="-300" dirty="0">
                <a:solidFill>
                  <a:srgbClr val="FFFFFF"/>
                </a:solidFill>
                <a:latin typeface="Trebuchet MS"/>
                <a:cs typeface="Trebuchet MS"/>
              </a:rPr>
              <a:t>J</a:t>
            </a:r>
            <a:r>
              <a:rPr sz="1400" spc="-47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1400" spc="5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endParaRPr sz="1400" dirty="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82876" y="1878595"/>
            <a:ext cx="3950335" cy="2494280"/>
          </a:xfrm>
          <a:prstGeom prst="rect">
            <a:avLst/>
          </a:prstGeom>
        </p:spPr>
        <p:txBody>
          <a:bodyPr vert="horz" wrap="square" lIns="0" tIns="149860" rIns="0" bIns="0" rtlCol="0">
            <a:spAutoFit/>
          </a:bodyPr>
          <a:lstStyle/>
          <a:p>
            <a:pPr marL="431800" indent="-419100">
              <a:lnSpc>
                <a:spcPct val="100000"/>
              </a:lnSpc>
              <a:spcBef>
                <a:spcPts val="1180"/>
              </a:spcBef>
              <a:buAutoNum type="arabicPeriod"/>
              <a:tabLst>
                <a:tab pos="431800" algn="l"/>
              </a:tabLst>
            </a:pPr>
            <a:r>
              <a:rPr sz="1800" dirty="0">
                <a:solidFill>
                  <a:srgbClr val="685D46"/>
                </a:solidFill>
                <a:latin typeface="Arial"/>
                <a:cs typeface="Arial"/>
              </a:rPr>
              <a:t>Klare</a:t>
            </a:r>
            <a:r>
              <a:rPr sz="1800" spc="-45" dirty="0">
                <a:solidFill>
                  <a:srgbClr val="685D46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685D46"/>
                </a:solidFill>
                <a:latin typeface="Arial"/>
                <a:cs typeface="Arial"/>
              </a:rPr>
              <a:t>Kommunikation</a:t>
            </a:r>
            <a:r>
              <a:rPr sz="1800" spc="-45" dirty="0">
                <a:solidFill>
                  <a:srgbClr val="685D46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Arial"/>
                <a:cs typeface="Arial"/>
              </a:rPr>
              <a:t>sicherstellen</a:t>
            </a:r>
            <a:endParaRPr sz="1800">
              <a:latin typeface="Arial"/>
              <a:cs typeface="Arial"/>
            </a:endParaRPr>
          </a:p>
          <a:p>
            <a:pPr marL="431800" indent="-419100">
              <a:lnSpc>
                <a:spcPct val="100000"/>
              </a:lnSpc>
              <a:spcBef>
                <a:spcPts val="1080"/>
              </a:spcBef>
              <a:buAutoNum type="arabicPeriod"/>
              <a:tabLst>
                <a:tab pos="431800" algn="l"/>
              </a:tabLst>
            </a:pPr>
            <a:r>
              <a:rPr sz="1800" dirty="0">
                <a:solidFill>
                  <a:srgbClr val="685D46"/>
                </a:solidFill>
                <a:latin typeface="Arial"/>
                <a:cs typeface="Arial"/>
              </a:rPr>
              <a:t>Aktives</a:t>
            </a:r>
            <a:r>
              <a:rPr sz="1800" spc="-30" dirty="0">
                <a:solidFill>
                  <a:srgbClr val="685D46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685D46"/>
                </a:solidFill>
                <a:latin typeface="Arial"/>
                <a:cs typeface="Arial"/>
              </a:rPr>
              <a:t>Zuhören</a:t>
            </a:r>
            <a:r>
              <a:rPr sz="1800" spc="-20" dirty="0">
                <a:solidFill>
                  <a:srgbClr val="685D46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Arial"/>
                <a:cs typeface="Arial"/>
              </a:rPr>
              <a:t>praktizieren</a:t>
            </a:r>
            <a:endParaRPr sz="1800">
              <a:latin typeface="Arial"/>
              <a:cs typeface="Arial"/>
            </a:endParaRPr>
          </a:p>
          <a:p>
            <a:pPr marL="431800" indent="-419100">
              <a:lnSpc>
                <a:spcPct val="100000"/>
              </a:lnSpc>
              <a:spcBef>
                <a:spcPts val="1080"/>
              </a:spcBef>
              <a:buAutoNum type="arabicPeriod"/>
              <a:tabLst>
                <a:tab pos="431800" algn="l"/>
              </a:tabLst>
            </a:pPr>
            <a:r>
              <a:rPr sz="1800" spc="-10" dirty="0">
                <a:solidFill>
                  <a:srgbClr val="685D46"/>
                </a:solidFill>
                <a:latin typeface="Arial"/>
                <a:cs typeface="Arial"/>
              </a:rPr>
              <a:t>Transparente</a:t>
            </a:r>
            <a:r>
              <a:rPr sz="1800" spc="-20" dirty="0">
                <a:solidFill>
                  <a:srgbClr val="685D46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Arial"/>
                <a:cs typeface="Arial"/>
              </a:rPr>
              <a:t>Berichterstattung</a:t>
            </a:r>
            <a:endParaRPr sz="1800">
              <a:latin typeface="Arial"/>
              <a:cs typeface="Arial"/>
            </a:endParaRPr>
          </a:p>
          <a:p>
            <a:pPr marL="431800" indent="-419100">
              <a:lnSpc>
                <a:spcPct val="100000"/>
              </a:lnSpc>
              <a:spcBef>
                <a:spcPts val="1080"/>
              </a:spcBef>
              <a:buAutoNum type="arabicPeriod"/>
              <a:tabLst>
                <a:tab pos="431800" algn="l"/>
              </a:tabLst>
            </a:pPr>
            <a:r>
              <a:rPr sz="1800" dirty="0">
                <a:solidFill>
                  <a:srgbClr val="685D46"/>
                </a:solidFill>
                <a:latin typeface="Arial"/>
                <a:cs typeface="Arial"/>
              </a:rPr>
              <a:t>Flexibilität</a:t>
            </a:r>
            <a:r>
              <a:rPr sz="1800" spc="-60" dirty="0">
                <a:solidFill>
                  <a:srgbClr val="685D46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Arial"/>
                <a:cs typeface="Arial"/>
              </a:rPr>
              <a:t>zeigen</a:t>
            </a:r>
            <a:endParaRPr sz="1800">
              <a:latin typeface="Arial"/>
              <a:cs typeface="Arial"/>
            </a:endParaRPr>
          </a:p>
          <a:p>
            <a:pPr marL="431800" indent="-419100">
              <a:lnSpc>
                <a:spcPct val="100000"/>
              </a:lnSpc>
              <a:spcBef>
                <a:spcPts val="1080"/>
              </a:spcBef>
              <a:buAutoNum type="arabicPeriod"/>
              <a:tabLst>
                <a:tab pos="431800" algn="l"/>
              </a:tabLst>
            </a:pPr>
            <a:r>
              <a:rPr sz="1800" dirty="0">
                <a:solidFill>
                  <a:srgbClr val="685D46"/>
                </a:solidFill>
                <a:latin typeface="Arial"/>
                <a:cs typeface="Arial"/>
              </a:rPr>
              <a:t>Erwartungen</a:t>
            </a:r>
            <a:r>
              <a:rPr sz="1800" spc="-55" dirty="0">
                <a:solidFill>
                  <a:srgbClr val="685D46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Arial"/>
                <a:cs typeface="Arial"/>
              </a:rPr>
              <a:t>verwalten</a:t>
            </a:r>
            <a:endParaRPr sz="1800">
              <a:latin typeface="Arial"/>
              <a:cs typeface="Arial"/>
            </a:endParaRPr>
          </a:p>
          <a:p>
            <a:pPr marL="431800" indent="-419100">
              <a:lnSpc>
                <a:spcPct val="100000"/>
              </a:lnSpc>
              <a:spcBef>
                <a:spcPts val="1080"/>
              </a:spcBef>
              <a:buAutoNum type="arabicPeriod"/>
              <a:tabLst>
                <a:tab pos="431800" algn="l"/>
              </a:tabLst>
            </a:pPr>
            <a:r>
              <a:rPr sz="1800" dirty="0">
                <a:solidFill>
                  <a:srgbClr val="685D46"/>
                </a:solidFill>
                <a:latin typeface="Arial"/>
                <a:cs typeface="Arial"/>
              </a:rPr>
              <a:t>Kundenzufriedenheit</a:t>
            </a:r>
            <a:r>
              <a:rPr sz="1800" spc="-95" dirty="0">
                <a:solidFill>
                  <a:srgbClr val="685D46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685D46"/>
                </a:solidFill>
                <a:latin typeface="Arial"/>
                <a:cs typeface="Arial"/>
              </a:rPr>
              <a:t>priorisieren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16876" y="1951875"/>
            <a:ext cx="4127123" cy="2611049"/>
          </a:xfrm>
          <a:prstGeom prst="rect">
            <a:avLst/>
          </a:prstGeom>
        </p:spPr>
      </p:pic>
      <p:sp>
        <p:nvSpPr>
          <p:cNvPr id="9" name="object 5"/>
          <p:cNvSpPr/>
          <p:nvPr/>
        </p:nvSpPr>
        <p:spPr>
          <a:xfrm>
            <a:off x="8607483" y="45113"/>
            <a:ext cx="505458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pPr algn="ctr">
              <a:lnSpc>
                <a:spcPct val="200000"/>
              </a:lnSpc>
            </a:pPr>
            <a:r>
              <a:rPr lang="de-DE" sz="1400" spc="40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 spc="40" dirty="0">
              <a:solidFill>
                <a:srgbClr val="FFFFFF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67825" y="1759350"/>
            <a:ext cx="5573084" cy="33322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5" dirty="0"/>
              <a:t>05_Entity</a:t>
            </a:r>
            <a:r>
              <a:rPr spc="-170" dirty="0"/>
              <a:t> </a:t>
            </a:r>
            <a:r>
              <a:rPr spc="-20" dirty="0"/>
              <a:t>Relationship</a:t>
            </a:r>
            <a:r>
              <a:rPr spc="-170" dirty="0"/>
              <a:t> </a:t>
            </a:r>
            <a:r>
              <a:rPr spc="-10" dirty="0"/>
              <a:t>Modell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7540900" y="50600"/>
            <a:ext cx="1033144" cy="505459"/>
            <a:chOff x="7540900" y="50600"/>
            <a:chExt cx="1033144" cy="505459"/>
          </a:xfrm>
        </p:grpSpPr>
        <p:sp>
          <p:nvSpPr>
            <p:cNvPr id="5" name="object 5"/>
            <p:cNvSpPr/>
            <p:nvPr/>
          </p:nvSpPr>
          <p:spPr>
            <a:xfrm>
              <a:off x="7540900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DB4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068875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F4B4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670716" y="178463"/>
            <a:ext cx="76771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46100" algn="l"/>
              </a:tabLst>
            </a:pP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40" dirty="0">
                <a:solidFill>
                  <a:srgbClr val="FFFFFF"/>
                </a:solidFill>
                <a:latin typeface="Trebuchet MS"/>
                <a:cs typeface="Trebuchet MS"/>
              </a:rPr>
              <a:t>PL</a:t>
            </a:r>
            <a:endParaRPr sz="1400" dirty="0">
              <a:latin typeface="Trebuchet MS"/>
              <a:cs typeface="Trebuchet MS"/>
            </a:endParaRPr>
          </a:p>
        </p:txBody>
      </p:sp>
      <p:sp>
        <p:nvSpPr>
          <p:cNvPr id="8" name="object 5"/>
          <p:cNvSpPr/>
          <p:nvPr/>
        </p:nvSpPr>
        <p:spPr>
          <a:xfrm>
            <a:off x="8607483" y="45113"/>
            <a:ext cx="505458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pPr algn="ctr">
              <a:lnSpc>
                <a:spcPct val="200000"/>
              </a:lnSpc>
            </a:pPr>
            <a:r>
              <a:rPr lang="de-DE" sz="1400" spc="40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 spc="40" dirty="0">
              <a:solidFill>
                <a:srgbClr val="FFFFFF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hlinkClick r:id="rId2"/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771174" y="1804250"/>
            <a:ext cx="3623552" cy="312462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8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5" dirty="0"/>
              <a:t>05_Entity</a:t>
            </a:r>
            <a:r>
              <a:rPr spc="-170" dirty="0"/>
              <a:t> </a:t>
            </a:r>
            <a:r>
              <a:rPr spc="-20" dirty="0"/>
              <a:t>Relationship</a:t>
            </a:r>
            <a:r>
              <a:rPr spc="-170" dirty="0"/>
              <a:t> </a:t>
            </a:r>
            <a:r>
              <a:rPr spc="-10" dirty="0"/>
              <a:t>Modell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7540900" y="50600"/>
            <a:ext cx="1033144" cy="505459"/>
            <a:chOff x="7540900" y="50600"/>
            <a:chExt cx="1033144" cy="505459"/>
          </a:xfrm>
        </p:grpSpPr>
        <p:sp>
          <p:nvSpPr>
            <p:cNvPr id="5" name="object 5"/>
            <p:cNvSpPr/>
            <p:nvPr/>
          </p:nvSpPr>
          <p:spPr>
            <a:xfrm>
              <a:off x="7540900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DB4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068875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F4B4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670716" y="178463"/>
            <a:ext cx="76771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46100" algn="l"/>
              </a:tabLst>
            </a:pP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40" dirty="0">
                <a:solidFill>
                  <a:srgbClr val="FFFFFF"/>
                </a:solidFill>
                <a:latin typeface="Trebuchet MS"/>
                <a:cs typeface="Trebuchet MS"/>
              </a:rPr>
              <a:t>PL</a:t>
            </a:r>
            <a:endParaRPr sz="1400" dirty="0">
              <a:latin typeface="Trebuchet MS"/>
              <a:cs typeface="Trebuchet MS"/>
            </a:endParaRPr>
          </a:p>
        </p:txBody>
      </p:sp>
      <p:sp>
        <p:nvSpPr>
          <p:cNvPr id="10" name="object 5"/>
          <p:cNvSpPr/>
          <p:nvPr/>
        </p:nvSpPr>
        <p:spPr>
          <a:xfrm>
            <a:off x="8607483" y="45113"/>
            <a:ext cx="505458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4FC3F6"/>
          </a:solidFill>
        </p:spPr>
        <p:txBody>
          <a:bodyPr wrap="square" lIns="0" tIns="0" rIns="0" bIns="0" rtlCol="0"/>
          <a:lstStyle/>
          <a:p>
            <a:pPr algn="ctr">
              <a:lnSpc>
                <a:spcPct val="200000"/>
              </a:lnSpc>
            </a:pPr>
            <a:r>
              <a:rPr lang="de-DE" sz="1400" spc="40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 spc="40" dirty="0">
              <a:solidFill>
                <a:srgbClr val="FFFFFF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3829"/>
              </a:lnSpc>
              <a:spcBef>
                <a:spcPts val="204"/>
              </a:spcBef>
            </a:pPr>
            <a:r>
              <a:rPr spc="-65" dirty="0"/>
              <a:t>06_Erstellte</a:t>
            </a:r>
            <a:r>
              <a:rPr spc="-150" dirty="0"/>
              <a:t> </a:t>
            </a:r>
            <a:r>
              <a:rPr dirty="0"/>
              <a:t>Datenbank</a:t>
            </a:r>
            <a:r>
              <a:rPr spc="-145" dirty="0"/>
              <a:t> </a:t>
            </a:r>
            <a:r>
              <a:rPr spc="-105" dirty="0"/>
              <a:t>(Prototyp),</a:t>
            </a:r>
            <a:r>
              <a:rPr spc="-140" dirty="0"/>
              <a:t> </a:t>
            </a:r>
            <a:r>
              <a:rPr spc="-20" dirty="0"/>
              <a:t>Data </a:t>
            </a:r>
            <a:r>
              <a:rPr spc="-10" dirty="0"/>
              <a:t>Dictionary</a:t>
            </a:r>
          </a:p>
        </p:txBody>
      </p:sp>
      <p:sp>
        <p:nvSpPr>
          <p:cNvPr id="3" name="object 3"/>
          <p:cNvSpPr/>
          <p:nvPr/>
        </p:nvSpPr>
        <p:spPr>
          <a:xfrm>
            <a:off x="7012924" y="50600"/>
            <a:ext cx="505459" cy="505459"/>
          </a:xfrm>
          <a:custGeom>
            <a:avLst/>
            <a:gdLst/>
            <a:ahLst/>
            <a:cxnLst/>
            <a:rect l="l" t="t" r="r" b="b"/>
            <a:pathLst>
              <a:path w="505459" h="505459">
                <a:moveTo>
                  <a:pt x="252449" y="504899"/>
                </a:moveTo>
                <a:lnTo>
                  <a:pt x="207071" y="500832"/>
                </a:lnTo>
                <a:lnTo>
                  <a:pt x="164362" y="489106"/>
                </a:lnTo>
                <a:lnTo>
                  <a:pt x="125033" y="470433"/>
                </a:lnTo>
                <a:lnTo>
                  <a:pt x="89799" y="445526"/>
                </a:lnTo>
                <a:lnTo>
                  <a:pt x="59373" y="415100"/>
                </a:lnTo>
                <a:lnTo>
                  <a:pt x="34466" y="379866"/>
                </a:lnTo>
                <a:lnTo>
                  <a:pt x="15793" y="340537"/>
                </a:lnTo>
                <a:lnTo>
                  <a:pt x="4067" y="297828"/>
                </a:lnTo>
                <a:lnTo>
                  <a:pt x="0" y="252449"/>
                </a:lnTo>
                <a:lnTo>
                  <a:pt x="4067" y="207071"/>
                </a:lnTo>
                <a:lnTo>
                  <a:pt x="15793" y="164362"/>
                </a:lnTo>
                <a:lnTo>
                  <a:pt x="34466" y="125033"/>
                </a:lnTo>
                <a:lnTo>
                  <a:pt x="59373" y="89799"/>
                </a:lnTo>
                <a:lnTo>
                  <a:pt x="89799" y="59373"/>
                </a:lnTo>
                <a:lnTo>
                  <a:pt x="125033" y="34466"/>
                </a:lnTo>
                <a:lnTo>
                  <a:pt x="164362" y="15793"/>
                </a:lnTo>
                <a:lnTo>
                  <a:pt x="207071" y="4067"/>
                </a:lnTo>
                <a:lnTo>
                  <a:pt x="252449" y="0"/>
                </a:lnTo>
                <a:lnTo>
                  <a:pt x="301930" y="4895"/>
                </a:lnTo>
                <a:lnTo>
                  <a:pt x="349058" y="19216"/>
                </a:lnTo>
                <a:lnTo>
                  <a:pt x="392509" y="42414"/>
                </a:lnTo>
                <a:lnTo>
                  <a:pt x="430959" y="73940"/>
                </a:lnTo>
                <a:lnTo>
                  <a:pt x="462485" y="112390"/>
                </a:lnTo>
                <a:lnTo>
                  <a:pt x="485683" y="155841"/>
                </a:lnTo>
                <a:lnTo>
                  <a:pt x="500004" y="202969"/>
                </a:lnTo>
                <a:lnTo>
                  <a:pt x="504899" y="252449"/>
                </a:lnTo>
                <a:lnTo>
                  <a:pt x="500832" y="297828"/>
                </a:lnTo>
                <a:lnTo>
                  <a:pt x="489106" y="340537"/>
                </a:lnTo>
                <a:lnTo>
                  <a:pt x="470433" y="379866"/>
                </a:lnTo>
                <a:lnTo>
                  <a:pt x="445526" y="415100"/>
                </a:lnTo>
                <a:lnTo>
                  <a:pt x="415100" y="445526"/>
                </a:lnTo>
                <a:lnTo>
                  <a:pt x="379866" y="470433"/>
                </a:lnTo>
                <a:lnTo>
                  <a:pt x="340537" y="489106"/>
                </a:lnTo>
                <a:lnTo>
                  <a:pt x="297828" y="500832"/>
                </a:lnTo>
                <a:lnTo>
                  <a:pt x="252449" y="504899"/>
                </a:lnTo>
                <a:close/>
              </a:path>
            </a:pathLst>
          </a:custGeom>
          <a:solidFill>
            <a:srgbClr val="0F9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074166" y="178463"/>
            <a:ext cx="35560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80" dirty="0">
                <a:solidFill>
                  <a:srgbClr val="FFFFFF"/>
                </a:solidFill>
                <a:latin typeface="Trebuchet MS"/>
                <a:cs typeface="Trebuchet MS"/>
              </a:rPr>
              <a:t>HJS</a:t>
            </a:r>
            <a:endParaRPr sz="1400">
              <a:latin typeface="Trebuchet MS"/>
              <a:cs typeface="Trebuchet MS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7546255" y="70536"/>
            <a:ext cx="1561465" cy="505459"/>
            <a:chOff x="7540900" y="50600"/>
            <a:chExt cx="1561465" cy="505459"/>
          </a:xfrm>
        </p:grpSpPr>
        <p:sp>
          <p:nvSpPr>
            <p:cNvPr id="6" name="object 6"/>
            <p:cNvSpPr/>
            <p:nvPr/>
          </p:nvSpPr>
          <p:spPr>
            <a:xfrm>
              <a:off x="7540900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DB4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068875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F4B4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596850" y="50600"/>
              <a:ext cx="505459" cy="505459"/>
            </a:xfrm>
            <a:custGeom>
              <a:avLst/>
              <a:gdLst/>
              <a:ahLst/>
              <a:cxnLst/>
              <a:rect l="l" t="t" r="r" b="b"/>
              <a:pathLst>
                <a:path w="505459" h="505459">
                  <a:moveTo>
                    <a:pt x="252449" y="504899"/>
                  </a:moveTo>
                  <a:lnTo>
                    <a:pt x="207071" y="500832"/>
                  </a:lnTo>
                  <a:lnTo>
                    <a:pt x="164362" y="489106"/>
                  </a:lnTo>
                  <a:lnTo>
                    <a:pt x="125033" y="470433"/>
                  </a:lnTo>
                  <a:lnTo>
                    <a:pt x="89799" y="445526"/>
                  </a:lnTo>
                  <a:lnTo>
                    <a:pt x="59373" y="415100"/>
                  </a:lnTo>
                  <a:lnTo>
                    <a:pt x="34466" y="379866"/>
                  </a:lnTo>
                  <a:lnTo>
                    <a:pt x="15793" y="340537"/>
                  </a:lnTo>
                  <a:lnTo>
                    <a:pt x="4067" y="297828"/>
                  </a:lnTo>
                  <a:lnTo>
                    <a:pt x="0" y="252449"/>
                  </a:lnTo>
                  <a:lnTo>
                    <a:pt x="4067" y="207071"/>
                  </a:lnTo>
                  <a:lnTo>
                    <a:pt x="15793" y="164362"/>
                  </a:lnTo>
                  <a:lnTo>
                    <a:pt x="34466" y="125033"/>
                  </a:lnTo>
                  <a:lnTo>
                    <a:pt x="59373" y="89799"/>
                  </a:lnTo>
                  <a:lnTo>
                    <a:pt x="89799" y="59373"/>
                  </a:lnTo>
                  <a:lnTo>
                    <a:pt x="125033" y="34466"/>
                  </a:lnTo>
                  <a:lnTo>
                    <a:pt x="164362" y="15793"/>
                  </a:lnTo>
                  <a:lnTo>
                    <a:pt x="207071" y="4067"/>
                  </a:lnTo>
                  <a:lnTo>
                    <a:pt x="252449" y="0"/>
                  </a:lnTo>
                  <a:lnTo>
                    <a:pt x="301930" y="4895"/>
                  </a:lnTo>
                  <a:lnTo>
                    <a:pt x="349058" y="19216"/>
                  </a:lnTo>
                  <a:lnTo>
                    <a:pt x="392509" y="42414"/>
                  </a:lnTo>
                  <a:lnTo>
                    <a:pt x="430959" y="73940"/>
                  </a:lnTo>
                  <a:lnTo>
                    <a:pt x="462485" y="112390"/>
                  </a:lnTo>
                  <a:lnTo>
                    <a:pt x="485683" y="155841"/>
                  </a:lnTo>
                  <a:lnTo>
                    <a:pt x="500004" y="202969"/>
                  </a:lnTo>
                  <a:lnTo>
                    <a:pt x="504899" y="252449"/>
                  </a:lnTo>
                  <a:lnTo>
                    <a:pt x="500832" y="297828"/>
                  </a:lnTo>
                  <a:lnTo>
                    <a:pt x="489106" y="340537"/>
                  </a:lnTo>
                  <a:lnTo>
                    <a:pt x="470433" y="379866"/>
                  </a:lnTo>
                  <a:lnTo>
                    <a:pt x="445526" y="415100"/>
                  </a:lnTo>
                  <a:lnTo>
                    <a:pt x="415100" y="445526"/>
                  </a:lnTo>
                  <a:lnTo>
                    <a:pt x="379866" y="470433"/>
                  </a:lnTo>
                  <a:lnTo>
                    <a:pt x="340537" y="489106"/>
                  </a:lnTo>
                  <a:lnTo>
                    <a:pt x="297828" y="500832"/>
                  </a:lnTo>
                  <a:lnTo>
                    <a:pt x="252449" y="504899"/>
                  </a:lnTo>
                  <a:close/>
                </a:path>
              </a:pathLst>
            </a:custGeom>
            <a:solidFill>
              <a:srgbClr val="4FC3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7670716" y="178463"/>
            <a:ext cx="13125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46100" algn="l"/>
                <a:tab pos="1057275" algn="l"/>
              </a:tabLst>
            </a:pP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YC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35" dirty="0">
                <a:solidFill>
                  <a:srgbClr val="FFFFFF"/>
                </a:solidFill>
                <a:latin typeface="Trebuchet MS"/>
                <a:cs typeface="Trebuchet MS"/>
              </a:rPr>
              <a:t>PL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1400" spc="55" dirty="0">
                <a:solidFill>
                  <a:srgbClr val="FFFFFF"/>
                </a:solidFill>
                <a:latin typeface="Trebuchet MS"/>
                <a:cs typeface="Trebuchet MS"/>
              </a:rPr>
              <a:t>CN</a:t>
            </a:r>
            <a:endParaRPr sz="14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1330</Words>
  <Application>Microsoft Office PowerPoint</Application>
  <PresentationFormat>Bildschirmpräsentation (16:9)</PresentationFormat>
  <Paragraphs>196</Paragraphs>
  <Slides>31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31</vt:i4>
      </vt:variant>
    </vt:vector>
  </HeadingPairs>
  <TitlesOfParts>
    <vt:vector size="36" baseType="lpstr">
      <vt:lpstr>MS PGothic</vt:lpstr>
      <vt:lpstr>Arial</vt:lpstr>
      <vt:lpstr>Times New Roman</vt:lpstr>
      <vt:lpstr>Trebuchet MS</vt:lpstr>
      <vt:lpstr>Office Theme</vt:lpstr>
      <vt:lpstr>Projektarbeit</vt:lpstr>
      <vt:lpstr>Übersicht</vt:lpstr>
      <vt:lpstr>HJS YC PL CN</vt:lpstr>
      <vt:lpstr>HJS YC PL CN</vt:lpstr>
      <vt:lpstr>HJS YC PL CN</vt:lpstr>
      <vt:lpstr>Best Practices aus den Gesprächen mit dem Kunden</vt:lpstr>
      <vt:lpstr>05_Entity Relationship Modell</vt:lpstr>
      <vt:lpstr>05_Entity Relationship Modell</vt:lpstr>
      <vt:lpstr>06_Erstellte Datenbank (Prototyp), Data Dictionary</vt:lpstr>
      <vt:lpstr>06_Erstellte Datenbank (Prototyp), Data Dictionary</vt:lpstr>
      <vt:lpstr>06_Erstellte Datenbank (Prototyp), Data Dictionary</vt:lpstr>
      <vt:lpstr>07 Umsetzung Data Warehouse</vt:lpstr>
      <vt:lpstr>07 Umsetzung Data Warehouse</vt:lpstr>
      <vt:lpstr>07 Umsetzung Data Warehouse</vt:lpstr>
      <vt:lpstr>08 Gesamt IT-Architektur</vt:lpstr>
      <vt:lpstr>08_Darstellung der Datawarehouse IT-Architektur</vt:lpstr>
      <vt:lpstr>09 Software, Tools</vt:lpstr>
      <vt:lpstr>10_ Vorgehensweise beim Datenqualität Konzept</vt:lpstr>
      <vt:lpstr>10_ Vorgehensweise beim Dataquality Konzept</vt:lpstr>
      <vt:lpstr>11_Inhalt Dataquality Konzept</vt:lpstr>
      <vt:lpstr>11_Inhalt Dataquality Konzept</vt:lpstr>
      <vt:lpstr>11_Inhalt Dataquality Konzept</vt:lpstr>
      <vt:lpstr>11_Inhalt Dataquality Konzept</vt:lpstr>
      <vt:lpstr>11_Inhalt Dataquality Konzept</vt:lpstr>
      <vt:lpstr>12_Ausblick, was sind die nächsten Schritte im Projekt</vt:lpstr>
      <vt:lpstr>Second point</vt:lpstr>
      <vt:lpstr>xx% Use this slide to show a major stat. It can help enforce the presentation’s main message or argument.</vt:lpstr>
      <vt:lpstr>PowerPoint-Präsentation</vt:lpstr>
      <vt:lpstr>“This is a super-important quote”</vt:lpstr>
      <vt:lpstr>PowerPoint-Präsentation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presentation</dc:title>
  <dc:creator>PC</dc:creator>
  <cp:lastModifiedBy>PC</cp:lastModifiedBy>
  <cp:revision>1</cp:revision>
  <dcterms:created xsi:type="dcterms:W3CDTF">2024-09-14T11:42:50Z</dcterms:created>
  <dcterms:modified xsi:type="dcterms:W3CDTF">2024-09-14T11:53:45Z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